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Lst>
  <p:sldSz cy="5143500" cx="9144000"/>
  <p:notesSz cx="6858000" cy="9144000"/>
  <p:embeddedFontLst>
    <p:embeddedFont>
      <p:font typeface="Raleway"/>
      <p:regular r:id="rId186"/>
      <p:bold r:id="rId187"/>
      <p:italic r:id="rId188"/>
      <p:boldItalic r:id="rId189"/>
    </p:embeddedFont>
    <p:embeddedFont>
      <p:font typeface="Lato"/>
      <p:regular r:id="rId190"/>
      <p:bold r:id="rId191"/>
      <p:italic r:id="rId192"/>
      <p:boldItalic r:id="rId1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font" Target="fonts/Lato-regular.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193" Type="http://schemas.openxmlformats.org/officeDocument/2006/relationships/font" Target="fonts/Lato-boldItalic.fntdata"/><Relationship Id="rId46" Type="http://schemas.openxmlformats.org/officeDocument/2006/relationships/slide" Target="slides/slide40.xml"/><Relationship Id="rId192" Type="http://schemas.openxmlformats.org/officeDocument/2006/relationships/font" Target="fonts/Lato-italic.fntdata"/><Relationship Id="rId45" Type="http://schemas.openxmlformats.org/officeDocument/2006/relationships/slide" Target="slides/slide39.xml"/><Relationship Id="rId191" Type="http://schemas.openxmlformats.org/officeDocument/2006/relationships/font" Target="fonts/Lato-bold.fntdata"/><Relationship Id="rId48" Type="http://schemas.openxmlformats.org/officeDocument/2006/relationships/slide" Target="slides/slide42.xml"/><Relationship Id="rId187" Type="http://schemas.openxmlformats.org/officeDocument/2006/relationships/font" Target="fonts/Raleway-bold.fntdata"/><Relationship Id="rId47" Type="http://schemas.openxmlformats.org/officeDocument/2006/relationships/slide" Target="slides/slide41.xml"/><Relationship Id="rId186" Type="http://schemas.openxmlformats.org/officeDocument/2006/relationships/font" Target="fonts/Raleway-regular.fntdata"/><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font" Target="fonts/Raleway-boldItalic.fntdata"/><Relationship Id="rId188" Type="http://schemas.openxmlformats.org/officeDocument/2006/relationships/font" Target="fonts/Raleway-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67812d309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67812d30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e67812d309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e67812d309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e67812d309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e67812d309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e67812d309_1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e67812d309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e67812d309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e67812d309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e67812d309_1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e67812d309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e67812d309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e67812d309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e67812d309_1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e67812d309_1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eaeef7a7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eaeef7a7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eaeef7a7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eaeef7a7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eaeef7a7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eaeef7a7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67812d309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67812d309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eaeef7a77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eaeef7a77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eaeef7a77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eaeef7a77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eaeef7a77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eaeef7a77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eaeef7a77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eaeef7a77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eaeef7a77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eaeef7a77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eaeef7a77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eaeef7a77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eaeef7a77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eaeef7a77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e67812d309_1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e67812d309_1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eaeef7a7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eaeef7a7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eaeef7a7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eaeef7a7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67812d309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e67812d309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eaeef7a7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eaeef7a7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e67812d309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e67812d309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eaeef7a7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eaeef7a7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eaeef7a7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eaeef7a7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eaeef7a7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eaeef7a7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e67812d309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e67812d309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eaeef7a7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eaeef7a7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eaeef7a7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eaeef7a7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eaeef7a77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eaeef7a77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eaeef7a77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eaeef7a77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67812d309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e67812d309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eaeef7a7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eaeef7a7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eaeef7a7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eaeef7a7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eaeef7a77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eaeef7a77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e67812d309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e67812d309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eaeef7a77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eaeef7a77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eaeef7a77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eaeef7a77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eaeef7a77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eaeef7a77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e67812d309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e67812d309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eaeef7a77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eaeef7a77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eaeef7a77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eaeef7a77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67812d30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67812d30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e67812d309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e67812d309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eaeef7a7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eaeef7a7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eaeef7a77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eaeef7a77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e67812d309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e67812d309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eaeef7a77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eaeef7a77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eaeef7a77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eaeef7a77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eaeef7a77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eaeef7a77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eaeef7a77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eaeef7a77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eaeef7a77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eaeef7a77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eaeef7a77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eaeef7a77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67812d309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67812d30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eaeef7a77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eaeef7a77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eaeef7a77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eaeef7a77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eaeef7a77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eaeef7a77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eaeef7a77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eaeef7a77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eaeef7a77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eaeef7a77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eaeef7a77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eaeef7a77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e67812d309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e67812d309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eaeef7a77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eaeef7a77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eaeef7a77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eaeef7a77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eaeef7a77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eaeef7a77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67812d309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67812d309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e67812d309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e67812d309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eaeef7a77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eaeef7a77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eaeef7a77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1eaeef7a77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e67812d309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e67812d309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eaeef7a77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eaeef7a77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eaeef7a77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eaeef7a77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eaeef7a77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eaeef7a77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eaeef7a77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eaeef7a77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eaeef7a77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eaeef7a77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eaeef7a77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eaeef7a77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67812d309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67812d309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1eaeef7a7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1eaeef7a7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eaeef7a77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eaeef7a77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e67812d309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e67812d309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eaeef7a77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eaeef7a77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eaeef7a77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eaeef7a77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eaeef7a77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eaeef7a77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eaeef7a77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eaeef7a77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e67812d309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e67812d309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e67812d309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e67812d309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e67812d3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1e67812d3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67812d309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67812d309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67812d309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67812d309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67812d30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67812d30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67812d309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e67812d309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67812d309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e67812d309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67812d30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67812d30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e67812d30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e67812d30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67812d309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67812d309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67812d30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67812d30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67812d30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67812d30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67812d30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e67812d30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67812d30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67812d30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67812d30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67812d30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67812d30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67812d30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e67812d30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e67812d30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e67812d30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e67812d30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67812d30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67812d30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e67812d30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e67812d309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67812d30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67812d30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e67812d30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e67812d30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67812d309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67812d309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67812d309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e67812d309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e67812d30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e67812d30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67812d309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67812d309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67812d30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67812d30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e67812d309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e67812d309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67812d309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67812d309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e67812d309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e67812d309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67812d309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e67812d309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e67812d309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e67812d309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aeef7a7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eaeef7a7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aeef7a77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eaeef7a77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eaeef7a77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eaeef7a77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e67812d309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e67812d309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67812d309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67812d309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67812d30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67812d30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e67812d309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e67812d309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e67812d309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e67812d309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e67812d309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e67812d309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e67812d309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e67812d309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e67812d309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e67812d309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67812d309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67812d309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e67812d309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e67812d309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e67812d309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e67812d309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e67812d309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e67812d309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e67812d309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e67812d309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67812d3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67812d3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e67812d309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e67812d309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e67812d309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e67812d309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e67812d309_1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e67812d309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e67812d309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e67812d309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e67812d309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e67812d309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e67812d309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e67812d309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e67812d309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e67812d309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e67812d309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e67812d309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e67812d309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e67812d309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e67812d309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e67812d309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67812d309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67812d309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e67812d309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e67812d309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e67812d309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e67812d309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e67812d309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e67812d309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e67812d309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e67812d309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e67812d309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e67812d309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e67812d309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e67812d309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e67812d309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e67812d309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e67812d309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e67812d309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e67812d309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e67812d309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e67812d309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e67812d309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67812d30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67812d30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e67812d309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e67812d309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e67812d309_1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e67812d309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e67812d309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e67812d309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e67812d309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e67812d309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e67812d309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e67812d309_1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e67812d309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e67812d309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e67812d309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e67812d309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e67812d309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e67812d309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e67812d309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e67812d309_1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e67812d309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e67812d309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e67812d309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e67812d309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e67812d309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e67812d309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e67812d309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e67812d309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e67812d309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e67812d309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e67812d309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e67812d309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e67812d309_1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e67812d309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e67812d309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e67812d309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e67812d309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e67812d309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e67812d309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e67812d309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e67812d309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e67812d309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e67812d309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e67812d309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 name="Google Shape;17;p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1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87" name="Google Shape;87;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8" name="Google Shape;88;p11"/>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9" name="Shape 89"/>
        <p:cNvGrpSpPr/>
        <p:nvPr/>
      </p:nvGrpSpPr>
      <p:grpSpPr>
        <a:xfrm>
          <a:off x="0" y="0"/>
          <a:ext cx="0" cy="0"/>
          <a:chOff x="0" y="0"/>
          <a:chExt cx="0" cy="0"/>
        </a:xfrm>
      </p:grpSpPr>
      <p:grpSp>
        <p:nvGrpSpPr>
          <p:cNvPr id="90" name="Google Shape;90;p12"/>
          <p:cNvGrpSpPr/>
          <p:nvPr/>
        </p:nvGrpSpPr>
        <p:grpSpPr>
          <a:xfrm>
            <a:off x="830392" y="4169130"/>
            <a:ext cx="745763" cy="45826"/>
            <a:chOff x="4580561" y="2589004"/>
            <a:chExt cx="1064464" cy="25200"/>
          </a:xfrm>
        </p:grpSpPr>
        <p:sp>
          <p:nvSpPr>
            <p:cNvPr id="91" name="Google Shape;91;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2"/>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4" name="Google Shape;94;p12"/>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95" name="Google Shape;95;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96" name="Google Shape;96;p12"/>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99" name="Google Shape;99;p1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4" name="Shape 104"/>
        <p:cNvGrpSpPr/>
        <p:nvPr/>
      </p:nvGrpSpPr>
      <p:grpSpPr>
        <a:xfrm>
          <a:off x="0" y="0"/>
          <a:ext cx="0" cy="0"/>
          <a:chOff x="0" y="0"/>
          <a:chExt cx="0" cy="0"/>
        </a:xfrm>
      </p:grpSpPr>
      <p:sp>
        <p:nvSpPr>
          <p:cNvPr id="105" name="Google Shape;105;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5"/>
          <p:cNvGrpSpPr/>
          <p:nvPr/>
        </p:nvGrpSpPr>
        <p:grpSpPr>
          <a:xfrm>
            <a:off x="830392" y="1191256"/>
            <a:ext cx="745763" cy="45826"/>
            <a:chOff x="4580561" y="2589004"/>
            <a:chExt cx="1064464" cy="25200"/>
          </a:xfrm>
        </p:grpSpPr>
        <p:sp>
          <p:nvSpPr>
            <p:cNvPr id="107" name="Google Shape;107;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10" name="Google Shape;110;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1" name="Google Shape;11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12" name="Google Shape;112;p1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C78D8"/>
        </a:solidFill>
      </p:bgPr>
    </p:bg>
    <p:spTree>
      <p:nvGrpSpPr>
        <p:cNvPr id="113" name="Shape 113"/>
        <p:cNvGrpSpPr/>
        <p:nvPr/>
      </p:nvGrpSpPr>
      <p:grpSpPr>
        <a:xfrm>
          <a:off x="0" y="0"/>
          <a:ext cx="0" cy="0"/>
          <a:chOff x="0" y="0"/>
          <a:chExt cx="0" cy="0"/>
        </a:xfrm>
      </p:grpSpPr>
      <p:grpSp>
        <p:nvGrpSpPr>
          <p:cNvPr id="114" name="Google Shape;114;p16"/>
          <p:cNvGrpSpPr/>
          <p:nvPr/>
        </p:nvGrpSpPr>
        <p:grpSpPr>
          <a:xfrm>
            <a:off x="830392" y="1191256"/>
            <a:ext cx="745763" cy="45826"/>
            <a:chOff x="4580561" y="2589004"/>
            <a:chExt cx="1064464" cy="25200"/>
          </a:xfrm>
        </p:grpSpPr>
        <p:sp>
          <p:nvSpPr>
            <p:cNvPr id="115" name="Google Shape;115;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8" name="Google Shape;11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7"/>
          <p:cNvGrpSpPr/>
          <p:nvPr/>
        </p:nvGrpSpPr>
        <p:grpSpPr>
          <a:xfrm>
            <a:off x="830392" y="1191256"/>
            <a:ext cx="745763" cy="45826"/>
            <a:chOff x="4580561" y="2589004"/>
            <a:chExt cx="1064464" cy="25200"/>
          </a:xfrm>
        </p:grpSpPr>
        <p:sp>
          <p:nvSpPr>
            <p:cNvPr id="122" name="Google Shape;12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6" name="Google Shape;12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27" name="Google Shape;127;p1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8"/>
          <p:cNvGrpSpPr/>
          <p:nvPr/>
        </p:nvGrpSpPr>
        <p:grpSpPr>
          <a:xfrm>
            <a:off x="830392" y="1191256"/>
            <a:ext cx="745763" cy="45826"/>
            <a:chOff x="4580561" y="2589004"/>
            <a:chExt cx="1064464" cy="25200"/>
          </a:xfrm>
        </p:grpSpPr>
        <p:sp>
          <p:nvSpPr>
            <p:cNvPr id="131" name="Google Shape;131;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4" name="Google Shape;134;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Google Shape;135;p1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6" name="Google Shape;13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37" name="Google Shape;137;p1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9"/>
          <p:cNvGrpSpPr/>
          <p:nvPr/>
        </p:nvGrpSpPr>
        <p:grpSpPr>
          <a:xfrm>
            <a:off x="830392" y="1191256"/>
            <a:ext cx="745763" cy="45826"/>
            <a:chOff x="4580561" y="2589004"/>
            <a:chExt cx="1064464" cy="25200"/>
          </a:xfrm>
        </p:grpSpPr>
        <p:sp>
          <p:nvSpPr>
            <p:cNvPr id="141" name="Google Shape;14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45" name="Google Shape;145;p19"/>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0"/>
          <p:cNvGrpSpPr/>
          <p:nvPr/>
        </p:nvGrpSpPr>
        <p:grpSpPr>
          <a:xfrm>
            <a:off x="830392" y="1191256"/>
            <a:ext cx="745763" cy="45826"/>
            <a:chOff x="4580561" y="2589004"/>
            <a:chExt cx="1064464" cy="25200"/>
          </a:xfrm>
        </p:grpSpPr>
        <p:sp>
          <p:nvSpPr>
            <p:cNvPr id="149" name="Google Shape;14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52" name="Google Shape;152;p2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3" name="Google Shape;15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54" name="Google Shape;154;p2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155CC"/>
        </a:solidFill>
      </p:bgPr>
    </p:bg>
    <p:spTree>
      <p:nvGrpSpPr>
        <p:cNvPr id="155" name="Shape 155"/>
        <p:cNvGrpSpPr/>
        <p:nvPr/>
      </p:nvGrpSpPr>
      <p:grpSpPr>
        <a:xfrm>
          <a:off x="0" y="0"/>
          <a:ext cx="0" cy="0"/>
          <a:chOff x="0" y="0"/>
          <a:chExt cx="0" cy="0"/>
        </a:xfrm>
      </p:grpSpPr>
      <p:grpSp>
        <p:nvGrpSpPr>
          <p:cNvPr id="156" name="Google Shape;156;p21"/>
          <p:cNvGrpSpPr/>
          <p:nvPr/>
        </p:nvGrpSpPr>
        <p:grpSpPr>
          <a:xfrm>
            <a:off x="830392" y="4169130"/>
            <a:ext cx="745763" cy="45826"/>
            <a:chOff x="4580561" y="2589004"/>
            <a:chExt cx="1064464" cy="25200"/>
          </a:xfrm>
        </p:grpSpPr>
        <p:sp>
          <p:nvSpPr>
            <p:cNvPr id="157" name="Google Shape;157;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0" name="Google Shape;16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24" name="Google Shape;24;p3"/>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2"/>
          <p:cNvGrpSpPr/>
          <p:nvPr/>
        </p:nvGrpSpPr>
        <p:grpSpPr>
          <a:xfrm>
            <a:off x="830392" y="1191256"/>
            <a:ext cx="745763" cy="45826"/>
            <a:chOff x="4580561" y="2589004"/>
            <a:chExt cx="1064464" cy="25200"/>
          </a:xfrm>
        </p:grpSpPr>
        <p:sp>
          <p:nvSpPr>
            <p:cNvPr id="164" name="Google Shape;164;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67" name="Google Shape;167;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8" name="Google Shape;168;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69" name="Google Shape;16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0" name="Google Shape;170;p2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2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3" name="Google Shape;17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4" name="Google Shape;174;p2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3C78D8"/>
        </a:solidFill>
      </p:bgPr>
    </p:bg>
    <p:spTree>
      <p:nvGrpSpPr>
        <p:cNvPr id="175" name="Shape 175"/>
        <p:cNvGrpSpPr/>
        <p:nvPr/>
      </p:nvGrpSpPr>
      <p:grpSpPr>
        <a:xfrm>
          <a:off x="0" y="0"/>
          <a:ext cx="0" cy="0"/>
          <a:chOff x="0" y="0"/>
          <a:chExt cx="0" cy="0"/>
        </a:xfrm>
      </p:grpSpPr>
      <p:grpSp>
        <p:nvGrpSpPr>
          <p:cNvPr id="176" name="Google Shape;176;p24"/>
          <p:cNvGrpSpPr/>
          <p:nvPr/>
        </p:nvGrpSpPr>
        <p:grpSpPr>
          <a:xfrm>
            <a:off x="830392" y="4169130"/>
            <a:ext cx="745763" cy="45826"/>
            <a:chOff x="4580561" y="2589004"/>
            <a:chExt cx="1064464" cy="25200"/>
          </a:xfrm>
        </p:grpSpPr>
        <p:sp>
          <p:nvSpPr>
            <p:cNvPr id="177" name="Google Shape;177;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80" name="Google Shape;180;p2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81" name="Google Shape;18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84" name="Google Shape;184;p2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bagian 1">
  <p:cSld name="SECTION_HEADER_1">
    <p:bg>
      <p:bgPr>
        <a:solidFill>
          <a:srgbClr val="3C78D8"/>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31" name="Google Shape;31;p4"/>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8" name="Google Shape;38;p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40" name="Google Shape;40;p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830392" y="1191256"/>
            <a:ext cx="745763" cy="45826"/>
            <a:chOff x="4580561" y="2589004"/>
            <a:chExt cx="1064464" cy="25200"/>
          </a:xfrm>
        </p:grpSpPr>
        <p:sp>
          <p:nvSpPr>
            <p:cNvPr id="44" name="Google Shape;44;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7" name="Google Shape;47;p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0" name="Google Shape;50;p6"/>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7" name="Google Shape;57;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8" name="Google Shape;58;p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8"/>
          <p:cNvGrpSpPr/>
          <p:nvPr/>
        </p:nvGrpSpPr>
        <p:grpSpPr>
          <a:xfrm>
            <a:off x="830392" y="1191256"/>
            <a:ext cx="745763" cy="45826"/>
            <a:chOff x="4580561" y="2589004"/>
            <a:chExt cx="1064464" cy="25200"/>
          </a:xfrm>
        </p:grpSpPr>
        <p:sp>
          <p:nvSpPr>
            <p:cNvPr id="62" name="Google Shape;6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5" name="Google Shape;65;p8"/>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67" name="Google Shape;67;p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8" name="Shape 68"/>
        <p:cNvGrpSpPr/>
        <p:nvPr/>
      </p:nvGrpSpPr>
      <p:grpSpPr>
        <a:xfrm>
          <a:off x="0" y="0"/>
          <a:ext cx="0" cy="0"/>
          <a:chOff x="0" y="0"/>
          <a:chExt cx="0" cy="0"/>
        </a:xfrm>
      </p:grpSpPr>
      <p:grpSp>
        <p:nvGrpSpPr>
          <p:cNvPr id="69" name="Google Shape;69;p9"/>
          <p:cNvGrpSpPr/>
          <p:nvPr/>
        </p:nvGrpSpPr>
        <p:grpSpPr>
          <a:xfrm>
            <a:off x="830392" y="4169130"/>
            <a:ext cx="745763" cy="45826"/>
            <a:chOff x="4580561" y="2589004"/>
            <a:chExt cx="1064464" cy="25200"/>
          </a:xfrm>
        </p:grpSpPr>
        <p:sp>
          <p:nvSpPr>
            <p:cNvPr id="70" name="Google Shape;70;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3" name="Google Shape;73;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74" name="Google Shape;74;p9"/>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1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0"/>
          <p:cNvGrpSpPr/>
          <p:nvPr/>
        </p:nvGrpSpPr>
        <p:grpSpPr>
          <a:xfrm>
            <a:off x="830392" y="1191256"/>
            <a:ext cx="745763" cy="45826"/>
            <a:chOff x="4580561" y="2589004"/>
            <a:chExt cx="1064464" cy="25200"/>
          </a:xfrm>
        </p:grpSpPr>
        <p:sp>
          <p:nvSpPr>
            <p:cNvPr id="78" name="Google Shape;7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81" name="Google Shape;81;p1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2" name="Google Shape;82;p1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4" name="Google Shape;84;p1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02" name="Google Shape;10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03" name="Google Shape;10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3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hyperlink" Target="https://developer.mozilla.org/en-US/docs/Web/CSS/Media_Que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2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hyperlink" Target="https://www.quackit.com/character_sets/emoji/emoji_v3.0/unicode_emoji_v3.0_characters_all.cf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2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3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2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3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4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3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4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4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3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4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 Id="rId3" Type="http://schemas.openxmlformats.org/officeDocument/2006/relationships/image" Target="../media/image52.png"/><Relationship Id="rId4" Type="http://schemas.openxmlformats.org/officeDocument/2006/relationships/image" Target="../media/image3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5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 Id="rId3" Type="http://schemas.openxmlformats.org/officeDocument/2006/relationships/image" Target="../media/image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 Id="rId3" Type="http://schemas.openxmlformats.org/officeDocument/2006/relationships/image" Target="../media/image4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 Id="rId3" Type="http://schemas.openxmlformats.org/officeDocument/2006/relationships/image" Target="../media/image57.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programmerzamannow.co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2.xml"/><Relationship Id="rId3" Type="http://schemas.openxmlformats.org/officeDocument/2006/relationships/image" Target="../media/image49.png"/><Relationship Id="rId4" Type="http://schemas.openxmlformats.org/officeDocument/2006/relationships/image" Target="../media/image5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6.xml"/><Relationship Id="rId3" Type="http://schemas.openxmlformats.org/officeDocument/2006/relationships/image" Target="../media/image44.png"/><Relationship Id="rId4" Type="http://schemas.openxmlformats.org/officeDocument/2006/relationships/image" Target="../media/image4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image" Target="../media/image5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 Id="rId3" Type="http://schemas.openxmlformats.org/officeDocument/2006/relationships/image" Target="../media/image5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 Id="rId3" Type="http://schemas.openxmlformats.org/officeDocument/2006/relationships/image" Target="../media/image5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hyperlink" Target="https://developer.mozilla.org/en-US/docs/Web/HTML/Element"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niagahoster.co.i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code.visualstudio.com/" TargetMode="External"/><Relationship Id="rId4" Type="http://schemas.openxmlformats.org/officeDocument/2006/relationships/hyperlink" Target="https://www.google.com/intl/id_id/chrom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 Id="rId8" Type="http://schemas.openxmlformats.org/officeDocument/2006/relationships/hyperlink" Target="https://tiktok.com/@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www.niagahoster.co.i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www.programmerzamannow.com/namafil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hyperlink" Target="https://oinam.github.io/entities/" TargetMode="External"/><Relationship Id="rId4" Type="http://schemas.openxmlformats.org/officeDocument/2006/relationships/hyperlink" Target="https://html.spec.whatwg.org/multipage/named-character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2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2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colorpicker.m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hyperlink" Target="https://youtube.com/ProgrammerZamanNow" TargetMode="External"/><Relationship Id="rId4" Type="http://schemas.openxmlformats.org/officeDocument/2006/relationships/hyperlink" Target="https://facebook.com/ProgrammerZamanNow" TargetMode="External"/><Relationship Id="rId5" Type="http://schemas.openxmlformats.org/officeDocument/2006/relationships/hyperlink" Target="https://instagram.com/ProgrammerZamanNow"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hyperlink" Target="http://127.0.0.1/belajar-link/index.html" TargetMode="External"/><Relationship Id="rId4" Type="http://schemas.openxmlformats.org/officeDocument/2006/relationships/hyperlink" Target="http://127.0.0.1/belajar-link/hello.html" TargetMode="External"/><Relationship Id="rId5" Type="http://schemas.openxmlformats.org/officeDocument/2006/relationships/hyperlink" Target="http://127.0.0.1/hello.html" TargetMode="External"/><Relationship Id="rId6" Type="http://schemas.openxmlformats.org/officeDocument/2006/relationships/hyperlink" Target="http://127.0.0.1/belajar-link/pzn/hello.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3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3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Dasar</a:t>
            </a:r>
            <a:endParaRPr/>
          </a:p>
        </p:txBody>
      </p:sp>
      <p:sp>
        <p:nvSpPr>
          <p:cNvPr id="190" name="Google Shape;190;p26"/>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a:t>
            </a:r>
            <a:endParaRPr/>
          </a:p>
        </p:txBody>
      </p:sp>
      <p:pic>
        <p:nvPicPr>
          <p:cNvPr id="245" name="Google Shape;245;p35"/>
          <p:cNvPicPr preferRelativeResize="0"/>
          <p:nvPr/>
        </p:nvPicPr>
        <p:blipFill>
          <a:blip r:embed="rId3">
            <a:alphaModFix/>
          </a:blip>
          <a:stretch>
            <a:fillRect/>
          </a:stretch>
        </p:blipFill>
        <p:spPr>
          <a:xfrm>
            <a:off x="152400" y="2006250"/>
            <a:ext cx="8839204" cy="238675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a:t>
            </a:r>
            <a:endParaRPr/>
          </a:p>
        </p:txBody>
      </p:sp>
      <p:sp>
        <p:nvSpPr>
          <p:cNvPr id="767" name="Google Shape;767;p1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Image / gambar bisa digunakan untuk memperindah tampilan website yang kita buat</a:t>
            </a:r>
            <a:endParaRPr/>
          </a:p>
          <a:p>
            <a:pPr indent="-311150" lvl="0" marL="457200" rtl="0" algn="l">
              <a:spcBef>
                <a:spcPts val="0"/>
              </a:spcBef>
              <a:spcAft>
                <a:spcPts val="0"/>
              </a:spcAft>
              <a:buSzPts val="1300"/>
              <a:buChar char="●"/>
            </a:pPr>
            <a:r>
              <a:rPr lang="id"/>
              <a:t>HTML mendukung untuk menampilkan gambar dengan tag img</a:t>
            </a:r>
            <a:endParaRPr/>
          </a:p>
          <a:p>
            <a:pPr indent="-311150" lvl="0" marL="457200" rtl="0" algn="l">
              <a:spcBef>
                <a:spcPts val="0"/>
              </a:spcBef>
              <a:spcAft>
                <a:spcPts val="0"/>
              </a:spcAft>
              <a:buSzPts val="1300"/>
              <a:buChar char="●"/>
            </a:pPr>
            <a:r>
              <a:rPr lang="id"/>
              <a:t>Hampir semua format gambar yang didukung oleh Web Browser, bisa ditampilkan di halaman web HTML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Attribute</a:t>
            </a:r>
            <a:endParaRPr/>
          </a:p>
        </p:txBody>
      </p:sp>
      <p:sp>
        <p:nvSpPr>
          <p:cNvPr id="773" name="Google Shape;773;p1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jadi tidak memiliki konten</a:t>
            </a:r>
            <a:endParaRPr/>
          </a:p>
          <a:p>
            <a:pPr indent="-311150" lvl="0" marL="457200" rtl="0" algn="l">
              <a:spcBef>
                <a:spcPts val="0"/>
              </a:spcBef>
              <a:spcAft>
                <a:spcPts val="0"/>
              </a:spcAft>
              <a:buSzPts val="1300"/>
              <a:buChar char="●"/>
            </a:pPr>
            <a:r>
              <a:rPr lang="id"/>
              <a:t>Terdapat beberapa atribut yang bisa kita gunakan dalam tag img</a:t>
            </a:r>
            <a:endParaRPr/>
          </a:p>
          <a:p>
            <a:pPr indent="-311150" lvl="0" marL="457200" rtl="0" algn="l">
              <a:spcBef>
                <a:spcPts val="0"/>
              </a:spcBef>
              <a:spcAft>
                <a:spcPts val="0"/>
              </a:spcAft>
              <a:buSzPts val="1300"/>
              <a:buChar char="●"/>
            </a:pPr>
            <a:r>
              <a:rPr lang="id"/>
              <a:t>Attribute src yang digunakan untuk menentukan lokasi gambar yang mau ditampilkan, bisa menggunakan Absolute URL atau Relative URL</a:t>
            </a:r>
            <a:endParaRPr/>
          </a:p>
          <a:p>
            <a:pPr indent="-311150" lvl="0" marL="457200" rtl="0" algn="l">
              <a:spcBef>
                <a:spcPts val="0"/>
              </a:spcBef>
              <a:spcAft>
                <a:spcPts val="0"/>
              </a:spcAft>
              <a:buSzPts val="1300"/>
              <a:buChar char="●"/>
            </a:pPr>
            <a:r>
              <a:rPr lang="id"/>
              <a:t>Attribute alt yang digunakan sebagai representasi text atau tulisan untuk gambar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a:t>
            </a:r>
            <a:endParaRPr/>
          </a:p>
        </p:txBody>
      </p:sp>
      <p:pic>
        <p:nvPicPr>
          <p:cNvPr id="779" name="Google Shape;779;p127"/>
          <p:cNvPicPr preferRelativeResize="0"/>
          <p:nvPr/>
        </p:nvPicPr>
        <p:blipFill>
          <a:blip r:embed="rId3">
            <a:alphaModFix/>
          </a:blip>
          <a:stretch>
            <a:fillRect/>
          </a:stretch>
        </p:blipFill>
        <p:spPr>
          <a:xfrm>
            <a:off x="152400" y="2006250"/>
            <a:ext cx="8730339" cy="29848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Size</a:t>
            </a:r>
            <a:endParaRPr/>
          </a:p>
        </p:txBody>
      </p:sp>
      <p:sp>
        <p:nvSpPr>
          <p:cNvPr id="785" name="Google Shape;785;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bawaan default, ukuran gambar akan selalu ditampilkan sesuai aslinya</a:t>
            </a:r>
            <a:endParaRPr/>
          </a:p>
          <a:p>
            <a:pPr indent="-311150" lvl="0" marL="457200" rtl="0" algn="l">
              <a:spcBef>
                <a:spcPts val="0"/>
              </a:spcBef>
              <a:spcAft>
                <a:spcPts val="0"/>
              </a:spcAft>
              <a:buSzPts val="1300"/>
              <a:buChar char="●"/>
            </a:pPr>
            <a:r>
              <a:rPr lang="id"/>
              <a:t>Kadang-kadang, kita ingin mengubah ukuran gambarnya</a:t>
            </a:r>
            <a:endParaRPr/>
          </a:p>
          <a:p>
            <a:pPr indent="-311150" lvl="0" marL="457200" rtl="0" algn="l">
              <a:spcBef>
                <a:spcPts val="0"/>
              </a:spcBef>
              <a:spcAft>
                <a:spcPts val="0"/>
              </a:spcAft>
              <a:buSzPts val="1300"/>
              <a:buChar char="●"/>
            </a:pPr>
            <a:r>
              <a:rPr lang="id"/>
              <a:t>Untuk melakukan itu, kita perlu batuan CSS</a:t>
            </a:r>
            <a:endParaRPr/>
          </a:p>
          <a:p>
            <a:pPr indent="-311150" lvl="0" marL="457200" rtl="0" algn="l">
              <a:spcBef>
                <a:spcPts val="0"/>
              </a:spcBef>
              <a:spcAft>
                <a:spcPts val="0"/>
              </a:spcAft>
              <a:buSzPts val="1300"/>
              <a:buChar char="●"/>
            </a:pPr>
            <a:r>
              <a:rPr lang="id"/>
              <a:t>Kita bisa gunakan attribute CSS :</a:t>
            </a:r>
            <a:endParaRPr/>
          </a:p>
          <a:p>
            <a:pPr indent="-311150" lvl="0" marL="457200" rtl="0" algn="l">
              <a:spcBef>
                <a:spcPts val="0"/>
              </a:spcBef>
              <a:spcAft>
                <a:spcPts val="0"/>
              </a:spcAft>
              <a:buSzPts val="1300"/>
              <a:buChar char="●"/>
            </a:pPr>
            <a:r>
              <a:rPr lang="id"/>
              <a:t>width untuk mengubah ukuran lebar</a:t>
            </a:r>
            <a:endParaRPr/>
          </a:p>
          <a:p>
            <a:pPr indent="-311150" lvl="0" marL="457200" rtl="0" algn="l">
              <a:spcBef>
                <a:spcPts val="0"/>
              </a:spcBef>
              <a:spcAft>
                <a:spcPts val="0"/>
              </a:spcAft>
              <a:buSzPts val="1300"/>
              <a:buChar char="●"/>
            </a:pPr>
            <a:r>
              <a:rPr lang="id"/>
              <a:t>height untuk mengubah ukuran tinggi</a:t>
            </a:r>
            <a:endParaRPr/>
          </a:p>
          <a:p>
            <a:pPr indent="-311150" lvl="0" marL="457200" rtl="0" algn="l">
              <a:spcBef>
                <a:spcPts val="0"/>
              </a:spcBef>
              <a:spcAft>
                <a:spcPts val="0"/>
              </a:spcAft>
              <a:buSzPts val="1300"/>
              <a:buChar char="●"/>
            </a:pPr>
            <a:r>
              <a:rPr lang="id"/>
              <a:t>Kita bisa gunakan satuan px (pixel), atau % untuk persentase dari ukuran asli</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Size</a:t>
            </a:r>
            <a:endParaRPr/>
          </a:p>
        </p:txBody>
      </p:sp>
      <p:pic>
        <p:nvPicPr>
          <p:cNvPr id="791" name="Google Shape;791;p129"/>
          <p:cNvPicPr preferRelativeResize="0"/>
          <p:nvPr/>
        </p:nvPicPr>
        <p:blipFill>
          <a:blip r:embed="rId3">
            <a:alphaModFix/>
          </a:blip>
          <a:stretch>
            <a:fillRect/>
          </a:stretch>
        </p:blipFill>
        <p:spPr>
          <a:xfrm>
            <a:off x="152400" y="2006250"/>
            <a:ext cx="8839198" cy="257484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Picture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a:t>
            </a:r>
            <a:endParaRPr/>
          </a:p>
        </p:txBody>
      </p:sp>
      <p:sp>
        <p:nvSpPr>
          <p:cNvPr id="802" name="Google Shape;802;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untuk menampilkan gambar menggunakan tag img, di HTML juga bisa menggunakan tag picture untuk menampilkan gambar</a:t>
            </a:r>
            <a:endParaRPr/>
          </a:p>
          <a:p>
            <a:pPr indent="-311150" lvl="0" marL="457200" rtl="0" algn="l">
              <a:spcBef>
                <a:spcPts val="0"/>
              </a:spcBef>
              <a:spcAft>
                <a:spcPts val="0"/>
              </a:spcAft>
              <a:buSzPts val="1300"/>
              <a:buChar char="●"/>
            </a:pPr>
            <a:r>
              <a:rPr lang="id"/>
              <a:t>Salah satu keuntungan menggunakan tag picture adalah, kita bisa menggunakan beberapa lokasi gambar, dan bisa diatur sesuai dengan ukuran layar misalnya. Jadi ketika di layar besar, kita bisa kirim gambar dengan ukuran besar, dan ketika di layar kecil, kita bisa kirim gambar yang ukuran kecil</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 Content</a:t>
            </a:r>
            <a:endParaRPr/>
          </a:p>
        </p:txBody>
      </p:sp>
      <p:sp>
        <p:nvSpPr>
          <p:cNvPr id="808" name="Google Shape;808;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sedangkan Tag picture bukan</a:t>
            </a:r>
            <a:endParaRPr/>
          </a:p>
          <a:p>
            <a:pPr indent="-311150" lvl="0" marL="457200" rtl="0" algn="l">
              <a:spcBef>
                <a:spcPts val="0"/>
              </a:spcBef>
              <a:spcAft>
                <a:spcPts val="0"/>
              </a:spcAft>
              <a:buSzPts val="1300"/>
              <a:buChar char="●"/>
            </a:pPr>
            <a:r>
              <a:rPr lang="id"/>
              <a:t>Di dalam tag picture, kita bisa menambahkan tag source yang berisi lokasi gambar, dan tag img sebagai default gambar ketika semua kondisi tag source tidak terpenuhi</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Picture</a:t>
            </a:r>
            <a:endParaRPr/>
          </a:p>
        </p:txBody>
      </p:sp>
      <p:pic>
        <p:nvPicPr>
          <p:cNvPr id="814" name="Google Shape;814;p133"/>
          <p:cNvPicPr preferRelativeResize="0"/>
          <p:nvPr/>
        </p:nvPicPr>
        <p:blipFill>
          <a:blip r:embed="rId3">
            <a:alphaModFix/>
          </a:blip>
          <a:stretch>
            <a:fillRect/>
          </a:stretch>
        </p:blipFill>
        <p:spPr>
          <a:xfrm>
            <a:off x="152400" y="2006250"/>
            <a:ext cx="8502585"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Attribute</a:t>
            </a:r>
            <a:endParaRPr/>
          </a:p>
        </p:txBody>
      </p:sp>
      <p:sp>
        <p:nvSpPr>
          <p:cNvPr id="820" name="Google Shape;820;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Atribut media di tag source berisikan media query CSS</a:t>
            </a:r>
            <a:endParaRPr/>
          </a:p>
          <a:p>
            <a:pPr indent="-311150" lvl="0" marL="457200" rtl="0" algn="l">
              <a:spcBef>
                <a:spcPts val="0"/>
              </a:spcBef>
              <a:spcAft>
                <a:spcPts val="0"/>
              </a:spcAft>
              <a:buSzPts val="1300"/>
              <a:buChar char="●"/>
            </a:pPr>
            <a:r>
              <a:rPr lang="id"/>
              <a:t>Detailnya akan kita bahas nanti di kelas CSS</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https://developer.mozilla.org/en-US/docs/Web/CSS/Media_Queries</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Domain</a:t>
            </a:r>
            <a:endParaRPr/>
          </a:p>
        </p:txBody>
      </p:sp>
      <p:sp>
        <p:nvSpPr>
          <p:cNvPr id="251" name="Google Shape;251;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niagahoster.com, google.com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Computer Code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Computer Code</a:t>
            </a:r>
            <a:endParaRPr/>
          </a:p>
        </p:txBody>
      </p:sp>
      <p:sp>
        <p:nvSpPr>
          <p:cNvPr id="831" name="Google Shape;831;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programmer, kadang kita sering membuat web artikel tentang kode program</a:t>
            </a:r>
            <a:endParaRPr/>
          </a:p>
          <a:p>
            <a:pPr indent="-311150" lvl="0" marL="457200" rtl="0" algn="l">
              <a:spcBef>
                <a:spcPts val="0"/>
              </a:spcBef>
              <a:spcAft>
                <a:spcPts val="0"/>
              </a:spcAft>
              <a:buSzPts val="1300"/>
              <a:buChar char="●"/>
            </a:pPr>
            <a:r>
              <a:rPr lang="id"/>
              <a:t>Pada kasus seperti ini, ketika kita membuat kode program di HTML menggunakan paragraph, maka akan menyulitkan, karena semua enter dan spasi akan dinormalkan oleh HTML </a:t>
            </a:r>
            <a:endParaRPr/>
          </a:p>
          <a:p>
            <a:pPr indent="-311150" lvl="0" marL="457200" rtl="0" algn="l">
              <a:spcBef>
                <a:spcPts val="0"/>
              </a:spcBef>
              <a:spcAft>
                <a:spcPts val="0"/>
              </a:spcAft>
              <a:buSzPts val="1300"/>
              <a:buChar char="●"/>
            </a:pPr>
            <a:r>
              <a:rPr lang="id"/>
              <a:t>Kadang kita ingin menampilkan kodenya apa adanya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Pre</a:t>
            </a:r>
            <a:endParaRPr/>
          </a:p>
        </p:txBody>
      </p:sp>
      <p:sp>
        <p:nvSpPr>
          <p:cNvPr id="837" name="Google Shape;837;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menampilkan tulisan di dalam HTML apa adanya, kita bisa menggunakan tag pre</a:t>
            </a:r>
            <a:endParaRPr/>
          </a:p>
          <a:p>
            <a:pPr indent="-311150" lvl="0" marL="457200" rtl="0" algn="l">
              <a:spcBef>
                <a:spcPts val="0"/>
              </a:spcBef>
              <a:spcAft>
                <a:spcPts val="0"/>
              </a:spcAft>
              <a:buSzPts val="1300"/>
              <a:buChar char="●"/>
            </a:pPr>
            <a:r>
              <a:rPr lang="id"/>
              <a:t>Namun perlu diingat, kode HTML tetap tidak akan ditampilkan, jadi kita harus menggunakan HTML Entities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Pre</a:t>
            </a:r>
            <a:endParaRPr/>
          </a:p>
        </p:txBody>
      </p:sp>
      <p:pic>
        <p:nvPicPr>
          <p:cNvPr id="843" name="Google Shape;843;p138"/>
          <p:cNvPicPr preferRelativeResize="0"/>
          <p:nvPr/>
        </p:nvPicPr>
        <p:blipFill>
          <a:blip r:embed="rId3">
            <a:alphaModFix/>
          </a:blip>
          <a:stretch>
            <a:fillRect/>
          </a:stretch>
        </p:blipFill>
        <p:spPr>
          <a:xfrm>
            <a:off x="152400" y="2006250"/>
            <a:ext cx="7300783" cy="298485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Emoji</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Emoji</a:t>
            </a:r>
            <a:endParaRPr/>
          </a:p>
        </p:txBody>
      </p:sp>
      <p:sp>
        <p:nvSpPr>
          <p:cNvPr id="854" name="Google Shape;854;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website, kita sering sekali melihat emoji pada tulisan</a:t>
            </a:r>
            <a:endParaRPr/>
          </a:p>
          <a:p>
            <a:pPr indent="-311150" lvl="0" marL="457200" rtl="0" algn="l">
              <a:spcBef>
                <a:spcPts val="0"/>
              </a:spcBef>
              <a:spcAft>
                <a:spcPts val="0"/>
              </a:spcAft>
              <a:buSzPts val="1300"/>
              <a:buChar char="●"/>
            </a:pPr>
            <a:r>
              <a:rPr lang="id"/>
              <a:t>Bagaimana cara membuat emoji di HTML?</a:t>
            </a:r>
            <a:endParaRPr/>
          </a:p>
          <a:p>
            <a:pPr indent="-311150" lvl="0" marL="457200" rtl="0" algn="l">
              <a:spcBef>
                <a:spcPts val="0"/>
              </a:spcBef>
              <a:spcAft>
                <a:spcPts val="0"/>
              </a:spcAft>
              <a:buSzPts val="1300"/>
              <a:buChar char="●"/>
            </a:pPr>
            <a:r>
              <a:rPr lang="id"/>
              <a:t>HTML sudah memiliki standar untuk membuat emoji, mirip dengan HTML Entities, kita juga bisa menggunakan kode untuk membuat Emoji</a:t>
            </a:r>
            <a:endParaRPr/>
          </a:p>
          <a:p>
            <a:pPr indent="-311150" lvl="0" marL="457200" rtl="0" algn="l">
              <a:spcBef>
                <a:spcPts val="0"/>
              </a:spcBef>
              <a:spcAft>
                <a:spcPts val="0"/>
              </a:spcAft>
              <a:buSzPts val="1300"/>
              <a:buChar char="●"/>
            </a:pPr>
            <a:r>
              <a:rPr lang="id"/>
              <a:t>Kita bisa melihat daftar emoji yang dapat kita gunakan, dan kodenya disini :</a:t>
            </a:r>
            <a:br>
              <a:rPr lang="id"/>
            </a:br>
            <a:r>
              <a:rPr lang="id" u="sng">
                <a:solidFill>
                  <a:schemeClr val="hlink"/>
                </a:solidFill>
                <a:hlinkClick r:id="rId3"/>
              </a:rPr>
              <a:t>https://www.quackit.com/character_sets/emoji/emoji_v3.0/unicode_emoji_v3.0_characters_all.cfm</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Emoji</a:t>
            </a:r>
            <a:endParaRPr/>
          </a:p>
        </p:txBody>
      </p:sp>
      <p:pic>
        <p:nvPicPr>
          <p:cNvPr id="860" name="Google Shape;860;p141"/>
          <p:cNvPicPr preferRelativeResize="0"/>
          <p:nvPr/>
        </p:nvPicPr>
        <p:blipFill>
          <a:blip r:embed="rId3">
            <a:alphaModFix/>
          </a:blip>
          <a:stretch>
            <a:fillRect/>
          </a:stretch>
        </p:blipFill>
        <p:spPr>
          <a:xfrm>
            <a:off x="152400" y="2006250"/>
            <a:ext cx="8839201" cy="29571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4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a:t>
            </a:r>
            <a:endParaRPr/>
          </a:p>
        </p:txBody>
      </p:sp>
      <p:sp>
        <p:nvSpPr>
          <p:cNvPr id="871" name="Google Shape;871;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tag body, di HTML juga terdapat tag head</a:t>
            </a:r>
            <a:endParaRPr/>
          </a:p>
          <a:p>
            <a:pPr indent="-311150" lvl="0" marL="457200" rtl="0" algn="l">
              <a:spcBef>
                <a:spcPts val="0"/>
              </a:spcBef>
              <a:spcAft>
                <a:spcPts val="0"/>
              </a:spcAft>
              <a:buSzPts val="1300"/>
              <a:buChar char="●"/>
            </a:pPr>
            <a:r>
              <a:rPr lang="id"/>
              <a:t>Tag head digunakan untuk menambah informasi yang tidak dimunculkan di halaman web</a:t>
            </a:r>
            <a:endParaRPr/>
          </a:p>
          <a:p>
            <a:pPr indent="-311150" lvl="0" marL="457200" rtl="0" algn="l">
              <a:spcBef>
                <a:spcPts val="0"/>
              </a:spcBef>
              <a:spcAft>
                <a:spcPts val="0"/>
              </a:spcAft>
              <a:buSzPts val="1300"/>
              <a:buChar char="●"/>
            </a:pPr>
            <a:r>
              <a:rPr lang="id"/>
              <a:t>Head biasanya digunakan untuk menambah informasi seperti CSS atau JavaScript</a:t>
            </a:r>
            <a:endParaRPr/>
          </a:p>
          <a:p>
            <a:pPr indent="-311150" lvl="0" marL="457200" rtl="0" algn="l">
              <a:spcBef>
                <a:spcPts val="0"/>
              </a:spcBef>
              <a:spcAft>
                <a:spcPts val="0"/>
              </a:spcAft>
              <a:buSzPts val="1300"/>
              <a:buChar char="●"/>
            </a:pPr>
            <a:r>
              <a:rPr lang="id"/>
              <a:t>Head juga biasa digunakan untuk menambahkan metadata (informasi tambahan) untuk halaman HTML, biasanya digunakan oleh Search Engine misalnya</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Title</a:t>
            </a:r>
            <a:endParaRPr/>
          </a:p>
        </p:txBody>
      </p:sp>
      <p:sp>
        <p:nvSpPr>
          <p:cNvPr id="877" name="Google Shape;877;p1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Head, kita juga bisa menambahkan tag title, yang digunakan untuk mengubah judul halaman di Web Browser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Browser</a:t>
            </a:r>
            <a:endParaRPr/>
          </a:p>
        </p:txBody>
      </p:sp>
      <p:sp>
        <p:nvSpPr>
          <p:cNvPr id="257" name="Google Shape;257;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Title</a:t>
            </a:r>
            <a:endParaRPr/>
          </a:p>
        </p:txBody>
      </p:sp>
      <p:pic>
        <p:nvPicPr>
          <p:cNvPr id="883" name="Google Shape;883;p145"/>
          <p:cNvPicPr preferRelativeResize="0"/>
          <p:nvPr/>
        </p:nvPicPr>
        <p:blipFill>
          <a:blip r:embed="rId3">
            <a:alphaModFix/>
          </a:blip>
          <a:stretch>
            <a:fillRect/>
          </a:stretch>
        </p:blipFill>
        <p:spPr>
          <a:xfrm>
            <a:off x="152400" y="2006250"/>
            <a:ext cx="8709699"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Favicon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Favicon</a:t>
            </a:r>
            <a:endParaRPr/>
          </a:p>
        </p:txBody>
      </p:sp>
      <p:sp>
        <p:nvSpPr>
          <p:cNvPr id="894" name="Google Shape;894;p1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membuka website seperti Google, Facebook atau yang lainnya, biasanya pada bagian tab Web Browser, terdapat logo perusahaannya</a:t>
            </a:r>
            <a:endParaRPr/>
          </a:p>
          <a:p>
            <a:pPr indent="-311150" lvl="0" marL="457200" rtl="0" algn="l">
              <a:spcBef>
                <a:spcPts val="0"/>
              </a:spcBef>
              <a:spcAft>
                <a:spcPts val="0"/>
              </a:spcAft>
              <a:buSzPts val="1300"/>
              <a:buChar char="●"/>
            </a:pPr>
            <a:r>
              <a:rPr lang="id"/>
              <a:t>Bagaimana cara membuatnya? Itu adalah fitur Favicon di HTML</a:t>
            </a:r>
            <a:endParaRPr/>
          </a:p>
        </p:txBody>
      </p:sp>
      <p:pic>
        <p:nvPicPr>
          <p:cNvPr id="895" name="Google Shape;895;p147"/>
          <p:cNvPicPr preferRelativeResize="0"/>
          <p:nvPr/>
        </p:nvPicPr>
        <p:blipFill>
          <a:blip r:embed="rId3">
            <a:alphaModFix/>
          </a:blip>
          <a:stretch>
            <a:fillRect/>
          </a:stretch>
        </p:blipFill>
        <p:spPr>
          <a:xfrm>
            <a:off x="151188" y="3641350"/>
            <a:ext cx="8845225" cy="1370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Link</a:t>
            </a:r>
            <a:endParaRPr/>
          </a:p>
        </p:txBody>
      </p:sp>
      <p:sp>
        <p:nvSpPr>
          <p:cNvPr id="901" name="Google Shape;901;p1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favicon, kita bisa menggunakan tag link pada bagian head</a:t>
            </a:r>
            <a:endParaRPr/>
          </a:p>
          <a:p>
            <a:pPr indent="-311150" lvl="0" marL="457200" rtl="0" algn="l">
              <a:spcBef>
                <a:spcPts val="0"/>
              </a:spcBef>
              <a:spcAft>
                <a:spcPts val="0"/>
              </a:spcAft>
              <a:buSzPts val="1300"/>
              <a:buChar char="●"/>
            </a:pPr>
            <a:r>
              <a:rPr lang="id"/>
              <a:t>dimana dalam link kita perlu menggunakan atribut rel=”icon” dan href menuju lokasi gambar icon</a:t>
            </a:r>
            <a:endParaRPr/>
          </a:p>
          <a:p>
            <a:pPr indent="-311150" lvl="0" marL="457200" rtl="0" algn="l">
              <a:spcBef>
                <a:spcPts val="0"/>
              </a:spcBef>
              <a:spcAft>
                <a:spcPts val="0"/>
              </a:spcAft>
              <a:buSzPts val="1300"/>
              <a:buChar char="●"/>
            </a:pPr>
            <a:r>
              <a:rPr lang="id"/>
              <a:t>Gambar icon bisa file berupa ico, png, jpg, svg atau gif</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Favicon</a:t>
            </a:r>
            <a:endParaRPr/>
          </a:p>
        </p:txBody>
      </p:sp>
      <p:pic>
        <p:nvPicPr>
          <p:cNvPr id="907" name="Google Shape;907;p149"/>
          <p:cNvPicPr preferRelativeResize="0"/>
          <p:nvPr/>
        </p:nvPicPr>
        <p:blipFill>
          <a:blip r:embed="rId3">
            <a:alphaModFix/>
          </a:blip>
          <a:stretch>
            <a:fillRect/>
          </a:stretch>
        </p:blipFill>
        <p:spPr>
          <a:xfrm>
            <a:off x="152400" y="2006250"/>
            <a:ext cx="8186295" cy="298484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Block dan Inline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 dan Inline</a:t>
            </a:r>
            <a:endParaRPr/>
          </a:p>
        </p:txBody>
      </p:sp>
      <p:sp>
        <p:nvSpPr>
          <p:cNvPr id="918" name="Google Shape;918;p1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HTML, semua element memiliki nilai display, tergantung dari jenis element yang digunakan</a:t>
            </a:r>
            <a:endParaRPr/>
          </a:p>
          <a:p>
            <a:pPr indent="-311150" lvl="0" marL="457200" rtl="0" algn="l">
              <a:spcBef>
                <a:spcPts val="0"/>
              </a:spcBef>
              <a:spcAft>
                <a:spcPts val="0"/>
              </a:spcAft>
              <a:buSzPts val="1300"/>
              <a:buChar char="●"/>
            </a:pPr>
            <a:r>
              <a:rPr lang="id"/>
              <a:t>Secara garis besar, ada dua nilai untuk display, block dan inline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a:t>
            </a:r>
            <a:endParaRPr/>
          </a:p>
        </p:txBody>
      </p:sp>
      <p:sp>
        <p:nvSpPr>
          <p:cNvPr id="924" name="Google Shape;924;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yang memiliki nilai display block, selalu dimulai dengan baris baru. </a:t>
            </a:r>
            <a:endParaRPr/>
          </a:p>
          <a:p>
            <a:pPr indent="-311150" lvl="0" marL="457200" rtl="0" algn="l">
              <a:spcBef>
                <a:spcPts val="0"/>
              </a:spcBef>
              <a:spcAft>
                <a:spcPts val="0"/>
              </a:spcAft>
              <a:buSzPts val="1300"/>
              <a:buChar char="●"/>
            </a:pPr>
            <a:r>
              <a:rPr lang="id"/>
              <a:t>Web browser secara otomatis menambahkan jarak / margin sebelum dan setelah element</a:t>
            </a:r>
            <a:endParaRPr/>
          </a:p>
          <a:p>
            <a:pPr indent="-311150" lvl="0" marL="457200" rtl="0" algn="l">
              <a:spcBef>
                <a:spcPts val="0"/>
              </a:spcBef>
              <a:spcAft>
                <a:spcPts val="0"/>
              </a:spcAft>
              <a:buSzPts val="1300"/>
              <a:buChar char="●"/>
            </a:pPr>
            <a:r>
              <a:rPr lang="id"/>
              <a:t>Dan element dengan nilai display block, selalu mengambil ukuran penuh yang tersedia, yag artinya dia akan meregang dari kiri dan kanan</a:t>
            </a:r>
            <a:endParaRPr/>
          </a:p>
          <a:p>
            <a:pPr indent="-311150" lvl="0" marL="457200" rtl="0" algn="l">
              <a:spcBef>
                <a:spcPts val="0"/>
              </a:spcBef>
              <a:spcAft>
                <a:spcPts val="0"/>
              </a:spcAft>
              <a:buSzPts val="1300"/>
              <a:buChar char="●"/>
            </a:pPr>
            <a:r>
              <a:rPr lang="id"/>
              <a:t>Contoh tag yang menggunakan nilai display block adalah : </a:t>
            </a:r>
            <a:br>
              <a:rPr lang="id"/>
            </a:br>
            <a:r>
              <a:rPr lang="id"/>
              <a:t>h1-h6, p, header, body, ul, li, ol, table, form, dan lain-lain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a:t>
            </a:r>
            <a:endParaRPr/>
          </a:p>
        </p:txBody>
      </p:sp>
      <p:sp>
        <p:nvSpPr>
          <p:cNvPr id="930" name="Google Shape;930;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Sedangkan dalam display inline, element tidak dimulai dengan baris baru</a:t>
            </a:r>
            <a:endParaRPr/>
          </a:p>
          <a:p>
            <a:pPr indent="-311150" lvl="0" marL="457200" rtl="0" algn="l">
              <a:spcBef>
                <a:spcPts val="0"/>
              </a:spcBef>
              <a:spcAft>
                <a:spcPts val="0"/>
              </a:spcAft>
              <a:buSzPts val="1300"/>
              <a:buChar char="●"/>
            </a:pPr>
            <a:r>
              <a:rPr lang="id"/>
              <a:t>Selain itu dalam display inline, element hanya menggunakan ukuran seperlunya saja</a:t>
            </a:r>
            <a:endParaRPr/>
          </a:p>
          <a:p>
            <a:pPr indent="-311150" lvl="0" marL="457200" rtl="0" algn="l">
              <a:spcBef>
                <a:spcPts val="0"/>
              </a:spcBef>
              <a:spcAft>
                <a:spcPts val="0"/>
              </a:spcAft>
              <a:buSzPts val="1300"/>
              <a:buChar char="●"/>
            </a:pPr>
            <a:r>
              <a:rPr lang="id"/>
              <a:t>Contoh tag yang menggunakan nilai display inline :</a:t>
            </a:r>
            <a:br>
              <a:rPr lang="id"/>
            </a:br>
            <a:r>
              <a:rPr lang="id"/>
              <a:t>a, b, i, em, button, strong, input, dan lain-lain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Div</a:t>
            </a:r>
            <a:endParaRPr/>
          </a:p>
        </p:txBody>
      </p:sp>
      <p:sp>
        <p:nvSpPr>
          <p:cNvPr id="936" name="Google Shape;936;p1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Div adalah salah satu tag di HTML yang memiliki nilai display block</a:t>
            </a:r>
            <a:endParaRPr/>
          </a:p>
          <a:p>
            <a:pPr indent="-311150" lvl="0" marL="457200" rtl="0" algn="l">
              <a:spcBef>
                <a:spcPts val="0"/>
              </a:spcBef>
              <a:spcAft>
                <a:spcPts val="0"/>
              </a:spcAft>
              <a:buSzPts val="1300"/>
              <a:buChar char="●"/>
            </a:pPr>
            <a:r>
              <a:rPr lang="id"/>
              <a:t>Div biasanya digunakan sebagai container (wadah) untuk beberapa element HTML</a:t>
            </a:r>
            <a:endParaRPr/>
          </a:p>
          <a:p>
            <a:pPr indent="-311150" lvl="0" marL="457200" rtl="0" algn="l">
              <a:spcBef>
                <a:spcPts val="0"/>
              </a:spcBef>
              <a:spcAft>
                <a:spcPts val="0"/>
              </a:spcAft>
              <a:buSzPts val="1300"/>
              <a:buChar char="●"/>
            </a:pPr>
            <a:r>
              <a:rPr lang="id"/>
              <a:t>Div banyak digunakan ketika kita ingin membedakan bagian-bagian dalam element HTML, misal ada bagian menu, content, footer, header dan lain-lain</a:t>
            </a:r>
            <a:endParaRPr/>
          </a:p>
          <a:p>
            <a:pPr indent="-311150" lvl="0" marL="457200" rtl="0" algn="l">
              <a:spcBef>
                <a:spcPts val="0"/>
              </a:spcBef>
              <a:spcAft>
                <a:spcPts val="0"/>
              </a:spcAft>
              <a:buSzPts val="1300"/>
              <a:buChar char="●"/>
            </a:pPr>
            <a:r>
              <a:rPr lang="id"/>
              <a:t>Biasanya semua itu dibungkus dalam Div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 Browser</a:t>
            </a:r>
            <a:endParaRPr/>
          </a:p>
        </p:txBody>
      </p:sp>
      <p:pic>
        <p:nvPicPr>
          <p:cNvPr id="263" name="Google Shape;263;p38"/>
          <p:cNvPicPr preferRelativeResize="0"/>
          <p:nvPr/>
        </p:nvPicPr>
        <p:blipFill>
          <a:blip r:embed="rId3">
            <a:alphaModFix/>
          </a:blip>
          <a:stretch>
            <a:fillRect/>
          </a:stretch>
        </p:blipFill>
        <p:spPr>
          <a:xfrm>
            <a:off x="152400" y="2006250"/>
            <a:ext cx="8839204" cy="228748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Div</a:t>
            </a:r>
            <a:endParaRPr/>
          </a:p>
        </p:txBody>
      </p:sp>
      <p:pic>
        <p:nvPicPr>
          <p:cNvPr id="942" name="Google Shape;942;p155"/>
          <p:cNvPicPr preferRelativeResize="0"/>
          <p:nvPr/>
        </p:nvPicPr>
        <p:blipFill>
          <a:blip r:embed="rId3">
            <a:alphaModFix/>
          </a:blip>
          <a:stretch>
            <a:fillRect/>
          </a:stretch>
        </p:blipFill>
        <p:spPr>
          <a:xfrm>
            <a:off x="152400" y="2006250"/>
            <a:ext cx="6671009"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Span</a:t>
            </a:r>
            <a:endParaRPr/>
          </a:p>
        </p:txBody>
      </p:sp>
      <p:sp>
        <p:nvSpPr>
          <p:cNvPr id="948" name="Google Shape;948;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Div menggunakan nilai display block, ada lagi tag span, yang menggunakan nilai display inline</a:t>
            </a:r>
            <a:endParaRPr/>
          </a:p>
          <a:p>
            <a:pPr indent="-311150" lvl="0" marL="457200" rtl="0" algn="l">
              <a:spcBef>
                <a:spcPts val="0"/>
              </a:spcBef>
              <a:spcAft>
                <a:spcPts val="0"/>
              </a:spcAft>
              <a:buSzPts val="1300"/>
              <a:buChar char="●"/>
            </a:pPr>
            <a:r>
              <a:rPr lang="id"/>
              <a:t>Span biasa digunakan pada kasus kita ingin menggunakan display inline, misal kita mau membuat tulisa Programmer Zaman Now, namun tiap kata berbeda warna</a:t>
            </a:r>
            <a:endParaRPr/>
          </a:p>
          <a:p>
            <a:pPr indent="-311150" lvl="0" marL="457200" rtl="0" algn="l">
              <a:spcBef>
                <a:spcPts val="0"/>
              </a:spcBef>
              <a:spcAft>
                <a:spcPts val="0"/>
              </a:spcAft>
              <a:buSzPts val="1300"/>
              <a:buChar char="●"/>
            </a:pPr>
            <a:r>
              <a:rPr lang="id"/>
              <a:t>Hal itu tidak bisa dilakukan jika menggunakan p, karena p akan mengubah seluruh warna tulisan</a:t>
            </a:r>
            <a:endParaRPr/>
          </a:p>
          <a:p>
            <a:pPr indent="-311150" lvl="0" marL="457200" rtl="0" algn="l">
              <a:spcBef>
                <a:spcPts val="0"/>
              </a:spcBef>
              <a:spcAft>
                <a:spcPts val="0"/>
              </a:spcAft>
              <a:buSzPts val="1300"/>
              <a:buChar char="●"/>
            </a:pPr>
            <a:r>
              <a:rPr lang="id"/>
              <a:t>Kita bisa gunakan span di tiap kata, agar bisa menambah style di tiap span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Span</a:t>
            </a:r>
            <a:endParaRPr/>
          </a:p>
        </p:txBody>
      </p:sp>
      <p:pic>
        <p:nvPicPr>
          <p:cNvPr id="954" name="Google Shape;954;p157"/>
          <p:cNvPicPr preferRelativeResize="0"/>
          <p:nvPr/>
        </p:nvPicPr>
        <p:blipFill>
          <a:blip r:embed="rId3">
            <a:alphaModFix/>
          </a:blip>
          <a:stretch>
            <a:fillRect/>
          </a:stretch>
        </p:blipFill>
        <p:spPr>
          <a:xfrm>
            <a:off x="152400" y="2006250"/>
            <a:ext cx="7760612"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Video</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a:t>
            </a:r>
            <a:endParaRPr/>
          </a:p>
        </p:txBody>
      </p:sp>
      <p:sp>
        <p:nvSpPr>
          <p:cNvPr id="965" name="Google Shape;965;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HTML juga mendukung untuk menampilkan video di halaman web yang kita buat</a:t>
            </a:r>
            <a:endParaRPr/>
          </a:p>
          <a:p>
            <a:pPr indent="-311150" lvl="0" marL="457200" rtl="0" algn="l">
              <a:spcBef>
                <a:spcPts val="0"/>
              </a:spcBef>
              <a:spcAft>
                <a:spcPts val="0"/>
              </a:spcAft>
              <a:buSzPts val="1300"/>
              <a:buChar char="●"/>
            </a:pPr>
            <a:r>
              <a:rPr lang="id"/>
              <a:t>Namun perlu diperhatikan, tidak semua jenis video bisa dijalankan oleh Web Browser</a:t>
            </a:r>
            <a:endParaRPr/>
          </a:p>
          <a:p>
            <a:pPr indent="-311150" lvl="0" marL="457200" rtl="0" algn="l">
              <a:spcBef>
                <a:spcPts val="0"/>
              </a:spcBef>
              <a:spcAft>
                <a:spcPts val="0"/>
              </a:spcAft>
              <a:buSzPts val="1300"/>
              <a:buChar char="●"/>
            </a:pPr>
            <a:r>
              <a:rPr lang="id"/>
              <a:t>Biasanya format video yang banyak digunakan adalah mp4, webm atau ogg</a:t>
            </a:r>
            <a:endParaRPr/>
          </a:p>
          <a:p>
            <a:pPr indent="-311150" lvl="0" marL="457200" rtl="0" algn="l">
              <a:spcBef>
                <a:spcPts val="0"/>
              </a:spcBef>
              <a:spcAft>
                <a:spcPts val="0"/>
              </a:spcAft>
              <a:buSzPts val="1300"/>
              <a:buChar char="●"/>
            </a:pPr>
            <a:r>
              <a:rPr lang="id"/>
              <a:t>Untuk menampilkan video, kita bisa menggunakan tag video</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 Attribute</a:t>
            </a:r>
            <a:endParaRPr/>
          </a:p>
        </p:txBody>
      </p:sp>
      <p:sp>
        <p:nvSpPr>
          <p:cNvPr id="971" name="Google Shape;971;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video memiliki banyak atribut, seperti </a:t>
            </a:r>
            <a:endParaRPr/>
          </a:p>
          <a:p>
            <a:pPr indent="-311150" lvl="0" marL="457200" rtl="0" algn="l">
              <a:spcBef>
                <a:spcPts val="0"/>
              </a:spcBef>
              <a:spcAft>
                <a:spcPts val="0"/>
              </a:spcAft>
              <a:buSzPts val="1300"/>
              <a:buChar char="●"/>
            </a:pPr>
            <a:r>
              <a:rPr lang="id"/>
              <a:t>width untuk ukuran lebar video</a:t>
            </a:r>
            <a:endParaRPr/>
          </a:p>
          <a:p>
            <a:pPr indent="-311150" lvl="0" marL="457200" rtl="0" algn="l">
              <a:spcBef>
                <a:spcPts val="0"/>
              </a:spcBef>
              <a:spcAft>
                <a:spcPts val="0"/>
              </a:spcAft>
              <a:buSzPts val="1300"/>
              <a:buChar char="●"/>
            </a:pPr>
            <a:r>
              <a:rPr lang="id"/>
              <a:t>height untuk ukuran tinggi video</a:t>
            </a:r>
            <a:endParaRPr/>
          </a:p>
          <a:p>
            <a:pPr indent="-311150" lvl="0" marL="457200" rtl="0" algn="l">
              <a:spcBef>
                <a:spcPts val="0"/>
              </a:spcBef>
              <a:spcAft>
                <a:spcPts val="0"/>
              </a:spcAft>
              <a:buSzPts val="1300"/>
              <a:buChar char="●"/>
            </a:pPr>
            <a:r>
              <a:rPr lang="id"/>
              <a:t>controls untuk menampilkan kontrol video</a:t>
            </a:r>
            <a:endParaRPr/>
          </a:p>
          <a:p>
            <a:pPr indent="-311150" lvl="0" marL="457200" rtl="0" algn="l">
              <a:spcBef>
                <a:spcPts val="0"/>
              </a:spcBef>
              <a:spcAft>
                <a:spcPts val="0"/>
              </a:spcAft>
              <a:buSzPts val="1300"/>
              <a:buChar char="●"/>
            </a:pPr>
            <a:r>
              <a:rPr lang="id"/>
              <a:t>autoplay agar video otomatis berjalan</a:t>
            </a:r>
            <a:endParaRPr/>
          </a:p>
          <a:p>
            <a:pPr indent="-311150" lvl="0" marL="457200" rtl="0" algn="l">
              <a:spcBef>
                <a:spcPts val="0"/>
              </a:spcBef>
              <a:spcAft>
                <a:spcPts val="0"/>
              </a:spcAft>
              <a:buSzPts val="1300"/>
              <a:buChar char="●"/>
            </a:pPr>
            <a:r>
              <a:rPr lang="id"/>
              <a:t>Untuk menampilkan video, kita bisa gunakan tag source</a:t>
            </a:r>
            <a:endParaRPr/>
          </a:p>
          <a:p>
            <a:pPr indent="-311150" lvl="0" marL="457200" rtl="0" algn="l">
              <a:spcBef>
                <a:spcPts val="0"/>
              </a:spcBef>
              <a:spcAft>
                <a:spcPts val="0"/>
              </a:spcAft>
              <a:buSzPts val="1300"/>
              <a:buChar char="●"/>
            </a:pPr>
            <a:r>
              <a:rPr lang="id"/>
              <a:t>Sama seperti di picture, kisa bisa menambahkan beberapa source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Video</a:t>
            </a:r>
            <a:endParaRPr/>
          </a:p>
        </p:txBody>
      </p:sp>
      <p:pic>
        <p:nvPicPr>
          <p:cNvPr id="977" name="Google Shape;977;p161"/>
          <p:cNvPicPr preferRelativeResize="0"/>
          <p:nvPr/>
        </p:nvPicPr>
        <p:blipFill>
          <a:blip r:embed="rId3">
            <a:alphaModFix/>
          </a:blip>
          <a:stretch>
            <a:fillRect/>
          </a:stretch>
        </p:blipFill>
        <p:spPr>
          <a:xfrm>
            <a:off x="152400" y="2006250"/>
            <a:ext cx="8839202" cy="291575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Audio</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Audio</a:t>
            </a:r>
            <a:endParaRPr/>
          </a:p>
        </p:txBody>
      </p:sp>
      <p:sp>
        <p:nvSpPr>
          <p:cNvPr id="988" name="Google Shape;988;p1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video, HTML juga mendukung untuk audio</a:t>
            </a:r>
            <a:endParaRPr/>
          </a:p>
          <a:p>
            <a:pPr indent="-311150" lvl="0" marL="457200" rtl="0" algn="l">
              <a:spcBef>
                <a:spcPts val="0"/>
              </a:spcBef>
              <a:spcAft>
                <a:spcPts val="0"/>
              </a:spcAft>
              <a:buSzPts val="1300"/>
              <a:buChar char="●"/>
            </a:pPr>
            <a:r>
              <a:rPr lang="id"/>
              <a:t>Untuk audio, kita bisa menggunakan tag audio</a:t>
            </a:r>
            <a:endParaRPr/>
          </a:p>
          <a:p>
            <a:pPr indent="-311150" lvl="0" marL="457200" rtl="0" algn="l">
              <a:spcBef>
                <a:spcPts val="0"/>
              </a:spcBef>
              <a:spcAft>
                <a:spcPts val="0"/>
              </a:spcAft>
              <a:buSzPts val="1300"/>
              <a:buChar char="●"/>
            </a:pPr>
            <a:r>
              <a:rPr lang="id"/>
              <a:t>Cara penggunaannya mirip dengan tag video, di dalamnya bisa kita tambahkan tag source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Audio</a:t>
            </a:r>
            <a:endParaRPr/>
          </a:p>
        </p:txBody>
      </p:sp>
      <p:pic>
        <p:nvPicPr>
          <p:cNvPr id="994" name="Google Shape;994;p164"/>
          <p:cNvPicPr preferRelativeResize="0"/>
          <p:nvPr/>
        </p:nvPicPr>
        <p:blipFill>
          <a:blip r:embed="rId3">
            <a:alphaModFix/>
          </a:blip>
          <a:stretch>
            <a:fillRect/>
          </a:stretch>
        </p:blipFill>
        <p:spPr>
          <a:xfrm>
            <a:off x="152400" y="2006250"/>
            <a:ext cx="8167058"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HTML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5</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5</a:t>
            </a:r>
            <a:endParaRPr/>
          </a:p>
        </p:txBody>
      </p:sp>
      <p:sp>
        <p:nvSpPr>
          <p:cNvPr id="1005" name="Google Shape;1005;p1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Tahun 2008, HTML sudah rilis versi 5</a:t>
            </a:r>
            <a:endParaRPr/>
          </a:p>
          <a:p>
            <a:pPr indent="-311150" lvl="0" marL="457200" rtl="0" algn="l">
              <a:spcBef>
                <a:spcPts val="0"/>
              </a:spcBef>
              <a:spcAft>
                <a:spcPts val="0"/>
              </a:spcAft>
              <a:buSzPts val="1300"/>
              <a:buChar char="●"/>
            </a:pPr>
            <a:r>
              <a:rPr lang="id"/>
              <a:t>Banyak perubahan yang terjadi di HTML 5 dari versi sebelumnya HTML 4, terutama dari interaksi yang lebih kaya (perlu menggunakan JavaScript)</a:t>
            </a:r>
            <a:endParaRPr/>
          </a:p>
          <a:p>
            <a:pPr indent="-311150" lvl="0" marL="457200" rtl="0" algn="l">
              <a:spcBef>
                <a:spcPts val="0"/>
              </a:spcBef>
              <a:spcAft>
                <a:spcPts val="0"/>
              </a:spcAft>
              <a:buSzPts val="1300"/>
              <a:buChar char="●"/>
            </a:pPr>
            <a:r>
              <a:rPr lang="id"/>
              <a:t>Dahulu, ketika ingin membuat web yang interaktif, kebanyakan orang menggunakan Adobe Flash, namun sekarang cukup menggunakan HTML 5, CSS dan JavaScript sudah bisa dilakukan</a:t>
            </a:r>
            <a:endParaRPr/>
          </a:p>
          <a:p>
            <a:pPr indent="-311150" lvl="0" marL="457200" rtl="0" algn="l">
              <a:spcBef>
                <a:spcPts val="0"/>
              </a:spcBef>
              <a:spcAft>
                <a:spcPts val="0"/>
              </a:spcAft>
              <a:buSzPts val="1300"/>
              <a:buChar char="●"/>
            </a:pPr>
            <a:r>
              <a:rPr lang="id"/>
              <a:t>HTML 5 membawa struktur baru pada kerangka pembuatan halaman HTML</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Struktur HTML 5</a:t>
            </a:r>
            <a:endParaRPr/>
          </a:p>
        </p:txBody>
      </p:sp>
      <p:pic>
        <p:nvPicPr>
          <p:cNvPr id="1011" name="Google Shape;1011;p167"/>
          <p:cNvPicPr preferRelativeResize="0"/>
          <p:nvPr/>
        </p:nvPicPr>
        <p:blipFill>
          <a:blip r:embed="rId3">
            <a:alphaModFix/>
          </a:blip>
          <a:stretch>
            <a:fillRect/>
          </a:stretch>
        </p:blipFill>
        <p:spPr>
          <a:xfrm>
            <a:off x="152400" y="2006250"/>
            <a:ext cx="7020843"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6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Inline Frame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 Frame</a:t>
            </a:r>
            <a:endParaRPr/>
          </a:p>
        </p:txBody>
      </p:sp>
      <p:sp>
        <p:nvSpPr>
          <p:cNvPr id="1022" name="Google Shape;1022;p1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saat membuat halaman web, kadang kita ingin menampilkan halaman web lain pada halaman tersebut</a:t>
            </a:r>
            <a:endParaRPr/>
          </a:p>
          <a:p>
            <a:pPr indent="-311150" lvl="0" marL="457200" rtl="0" algn="l">
              <a:spcBef>
                <a:spcPts val="0"/>
              </a:spcBef>
              <a:spcAft>
                <a:spcPts val="0"/>
              </a:spcAft>
              <a:buSzPts val="1300"/>
              <a:buChar char="●"/>
            </a:pPr>
            <a:r>
              <a:rPr lang="id"/>
              <a:t>Pada kasus seperti itu, kita bisa menggunakan Inline Frame</a:t>
            </a:r>
            <a:endParaRPr/>
          </a:p>
          <a:p>
            <a:pPr indent="-311150" lvl="0" marL="457200" rtl="0" algn="l">
              <a:spcBef>
                <a:spcPts val="0"/>
              </a:spcBef>
              <a:spcAft>
                <a:spcPts val="0"/>
              </a:spcAft>
              <a:buSzPts val="1300"/>
              <a:buChar char="●"/>
            </a:pPr>
            <a:r>
              <a:rPr lang="id"/>
              <a:t>Inline Frame di HTML bisa menggunakan tag iframe</a:t>
            </a:r>
            <a:endParaRPr/>
          </a:p>
          <a:p>
            <a:pPr indent="-311150" lvl="0" marL="457200" rtl="0" algn="l">
              <a:spcBef>
                <a:spcPts val="0"/>
              </a:spcBef>
              <a:spcAft>
                <a:spcPts val="0"/>
              </a:spcAft>
              <a:buSzPts val="1300"/>
              <a:buChar char="●"/>
            </a:pPr>
            <a:r>
              <a:rPr lang="id"/>
              <a:t>Inline Frame sangat banyak digunakan oleh banyak orang, contoh nya di Youtube menggunakan Inline Frame ketika kita mau menampilkan video Youtube di website kita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Youtube Inline Frame</a:t>
            </a:r>
            <a:endParaRPr/>
          </a:p>
        </p:txBody>
      </p:sp>
      <p:pic>
        <p:nvPicPr>
          <p:cNvPr id="1028" name="Google Shape;1028;p170"/>
          <p:cNvPicPr preferRelativeResize="0"/>
          <p:nvPr/>
        </p:nvPicPr>
        <p:blipFill>
          <a:blip r:embed="rId3">
            <a:alphaModFix/>
          </a:blip>
          <a:stretch>
            <a:fillRect/>
          </a:stretch>
        </p:blipFill>
        <p:spPr>
          <a:xfrm>
            <a:off x="617938" y="2006250"/>
            <a:ext cx="7908116" cy="298485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Inline Frame</a:t>
            </a:r>
            <a:endParaRPr/>
          </a:p>
        </p:txBody>
      </p:sp>
      <p:pic>
        <p:nvPicPr>
          <p:cNvPr id="1034" name="Google Shape;1034;p171"/>
          <p:cNvPicPr preferRelativeResize="0"/>
          <p:nvPr/>
        </p:nvPicPr>
        <p:blipFill>
          <a:blip r:embed="rId3">
            <a:alphaModFix/>
          </a:blip>
          <a:stretch>
            <a:fillRect/>
          </a:stretch>
        </p:blipFill>
        <p:spPr>
          <a:xfrm>
            <a:off x="152400" y="2006250"/>
            <a:ext cx="8839200" cy="231558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Table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a:t>
            </a:r>
            <a:endParaRPr/>
          </a:p>
        </p:txBody>
      </p:sp>
      <p:sp>
        <p:nvSpPr>
          <p:cNvPr id="1045" name="Google Shape;1045;p1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halaman Web, kita sering membuat tabel</a:t>
            </a:r>
            <a:endParaRPr/>
          </a:p>
          <a:p>
            <a:pPr indent="-311150" lvl="0" marL="457200" rtl="0" algn="l">
              <a:spcBef>
                <a:spcPts val="0"/>
              </a:spcBef>
              <a:spcAft>
                <a:spcPts val="0"/>
              </a:spcAft>
              <a:buSzPts val="1300"/>
              <a:buChar char="●"/>
            </a:pPr>
            <a:r>
              <a:rPr lang="id"/>
              <a:t>Di HTML, kita kita juga bisa membuat tabel</a:t>
            </a:r>
            <a:endParaRPr/>
          </a:p>
          <a:p>
            <a:pPr indent="-311150" lvl="0" marL="457200" rtl="0" algn="l">
              <a:spcBef>
                <a:spcPts val="0"/>
              </a:spcBef>
              <a:spcAft>
                <a:spcPts val="0"/>
              </a:spcAft>
              <a:buSzPts val="1300"/>
              <a:buChar char="●"/>
            </a:pPr>
            <a:r>
              <a:rPr lang="id"/>
              <a:t>Ada banyak sekali tag yang digunakan untuk membuat table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 Tag</a:t>
            </a:r>
            <a:endParaRPr/>
          </a:p>
        </p:txBody>
      </p:sp>
      <p:sp>
        <p:nvSpPr>
          <p:cNvPr id="1051" name="Google Shape;1051;p1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table, digunakan untuk membuat tabel</a:t>
            </a:r>
            <a:endParaRPr/>
          </a:p>
          <a:p>
            <a:pPr indent="-311150" lvl="0" marL="457200" rtl="0" algn="l">
              <a:spcBef>
                <a:spcPts val="0"/>
              </a:spcBef>
              <a:spcAft>
                <a:spcPts val="0"/>
              </a:spcAft>
              <a:buSzPts val="1300"/>
              <a:buChar char="●"/>
            </a:pPr>
            <a:r>
              <a:rPr lang="id"/>
              <a:t>Tag tr untuk membuat row / baris</a:t>
            </a:r>
            <a:endParaRPr/>
          </a:p>
          <a:p>
            <a:pPr indent="-311150" lvl="0" marL="457200" rtl="0" algn="l">
              <a:spcBef>
                <a:spcPts val="0"/>
              </a:spcBef>
              <a:spcAft>
                <a:spcPts val="0"/>
              </a:spcAft>
              <a:buSzPts val="1300"/>
              <a:buChar char="●"/>
            </a:pPr>
            <a:r>
              <a:rPr lang="id"/>
              <a:t>Tag th untuk membuat kolom header table</a:t>
            </a:r>
            <a:endParaRPr/>
          </a:p>
          <a:p>
            <a:pPr indent="-311150" lvl="0" marL="457200" rtl="0" algn="l">
              <a:spcBef>
                <a:spcPts val="0"/>
              </a:spcBef>
              <a:spcAft>
                <a:spcPts val="0"/>
              </a:spcAft>
              <a:buSzPts val="1300"/>
              <a:buChar char="●"/>
            </a:pPr>
            <a:r>
              <a:rPr lang="id"/>
              <a:t>Tag td untuk membuat kolom isi table</a:t>
            </a:r>
            <a:endParaRPr/>
          </a:p>
          <a:p>
            <a:pPr indent="-311150" lvl="0" marL="457200" rtl="0" algn="l">
              <a:spcBef>
                <a:spcPts val="0"/>
              </a:spcBef>
              <a:spcAft>
                <a:spcPts val="0"/>
              </a:spcAft>
              <a:buSzPts val="1300"/>
              <a:buChar char="●"/>
            </a:pPr>
            <a:r>
              <a:rPr lang="id"/>
              <a:t>Tag caption untuk keterangan table</a:t>
            </a:r>
            <a:endParaRPr/>
          </a:p>
          <a:p>
            <a:pPr indent="-311150" lvl="0" marL="457200" rtl="0" algn="l">
              <a:spcBef>
                <a:spcPts val="0"/>
              </a:spcBef>
              <a:spcAft>
                <a:spcPts val="0"/>
              </a:spcAft>
              <a:buSzPts val="1300"/>
              <a:buChar char="●"/>
            </a:pPr>
            <a:r>
              <a:rPr lang="id"/>
              <a:t>Tag thead, untuk grup header table</a:t>
            </a:r>
            <a:endParaRPr/>
          </a:p>
          <a:p>
            <a:pPr indent="-311150" lvl="0" marL="457200" rtl="0" algn="l">
              <a:spcBef>
                <a:spcPts val="0"/>
              </a:spcBef>
              <a:spcAft>
                <a:spcPts val="0"/>
              </a:spcAft>
              <a:buSzPts val="1300"/>
              <a:buChar char="●"/>
            </a:pPr>
            <a:r>
              <a:rPr lang="id"/>
              <a:t>Tag tbody, untuk grup isi table</a:t>
            </a:r>
            <a:endParaRPr/>
          </a:p>
          <a:p>
            <a:pPr indent="-311150" lvl="0" marL="457200" rtl="0" algn="l">
              <a:spcBef>
                <a:spcPts val="0"/>
              </a:spcBef>
              <a:spcAft>
                <a:spcPts val="0"/>
              </a:spcAft>
              <a:buSzPts val="1300"/>
              <a:buChar char="●"/>
            </a:pPr>
            <a:r>
              <a:rPr lang="id"/>
              <a:t>Tag tfoot, untuk grup footer table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HTML</a:t>
            </a:r>
            <a:endParaRPr/>
          </a:p>
        </p:txBody>
      </p:sp>
      <p:sp>
        <p:nvSpPr>
          <p:cNvPr id="274" name="Google Shape;274;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singkatan dari HyperText Markup Language, ini adalah adalah struktur dasar dari halaman web</a:t>
            </a:r>
            <a:endParaRPr/>
          </a:p>
          <a:p>
            <a:pPr indent="-311150" lvl="0" marL="457200" rtl="0" algn="l">
              <a:spcBef>
                <a:spcPts val="0"/>
              </a:spcBef>
              <a:spcAft>
                <a:spcPts val="0"/>
              </a:spcAft>
              <a:buSzPts val="1300"/>
              <a:buChar char="●"/>
            </a:pPr>
            <a:r>
              <a:rPr lang="id"/>
              <a:t>HTML mendeskripsikan struktur dari isi konten halaman Web</a:t>
            </a:r>
            <a:endParaRPr/>
          </a:p>
          <a:p>
            <a:pPr indent="-311150" lvl="0" marL="457200" rtl="0" algn="l">
              <a:spcBef>
                <a:spcPts val="0"/>
              </a:spcBef>
              <a:spcAft>
                <a:spcPts val="0"/>
              </a:spcAft>
              <a:buSzPts val="1300"/>
              <a:buChar char="●"/>
            </a:pPr>
            <a:r>
              <a:rPr lang="id"/>
              <a:t>Selain HTML, terdapat hal lain untuk mendeskripsikan sebuah halaman web, seperti untuk gaya tampilan halaman web menggunakan CSS atau interaksi halaman web menggunakan JavaScript</a:t>
            </a:r>
            <a:endParaRPr/>
          </a:p>
          <a:p>
            <a:pPr indent="-311150" lvl="0" marL="457200" rtl="0" algn="l">
              <a:spcBef>
                <a:spcPts val="0"/>
              </a:spcBef>
              <a:spcAft>
                <a:spcPts val="0"/>
              </a:spcAft>
              <a:buSzPts val="1300"/>
              <a:buChar char="●"/>
            </a:pPr>
            <a:r>
              <a:rPr lang="id"/>
              <a:t>Di materi ini, kita hanya akan fokus membahas HTML, tidak akan membahas tentang CSS atau JavaScript</a:t>
            </a:r>
            <a:endParaRPr/>
          </a:p>
          <a:p>
            <a:pPr indent="-311150" lvl="0" marL="457200" rtl="0" algn="l">
              <a:spcBef>
                <a:spcPts val="0"/>
              </a:spcBef>
              <a:spcAft>
                <a:spcPts val="0"/>
              </a:spcAft>
              <a:buSzPts val="1300"/>
              <a:buChar char="●"/>
            </a:pPr>
            <a:r>
              <a:rPr lang="id"/>
              <a:t>HTML sendiri sebenarnya hanyalah kumpulan kode yang berisikan informasi halaman web</a:t>
            </a:r>
            <a:endParaRPr/>
          </a:p>
          <a:p>
            <a:pPr indent="-311150" lvl="0" marL="457200" rtl="0" algn="l">
              <a:spcBef>
                <a:spcPts val="0"/>
              </a:spcBef>
              <a:spcAft>
                <a:spcPts val="0"/>
              </a:spcAft>
              <a:buSzPts val="1300"/>
              <a:buChar char="●"/>
            </a:pPr>
            <a:r>
              <a:rPr lang="id"/>
              <a:t>Kode HTML akan dibaca oleh Web Browser untuk ditampilkan secara visual</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a:t>
            </a:r>
            <a:endParaRPr/>
          </a:p>
        </p:txBody>
      </p:sp>
      <p:pic>
        <p:nvPicPr>
          <p:cNvPr id="1057" name="Google Shape;1057;p175"/>
          <p:cNvPicPr preferRelativeResize="0"/>
          <p:nvPr/>
        </p:nvPicPr>
        <p:blipFill>
          <a:blip r:embed="rId3">
            <a:alphaModFix/>
          </a:blip>
          <a:stretch>
            <a:fillRect/>
          </a:stretch>
        </p:blipFill>
        <p:spPr>
          <a:xfrm>
            <a:off x="152400" y="2006250"/>
            <a:ext cx="3890255" cy="2984850"/>
          </a:xfrm>
          <a:prstGeom prst="rect">
            <a:avLst/>
          </a:prstGeom>
          <a:noFill/>
          <a:ln>
            <a:noFill/>
          </a:ln>
        </p:spPr>
      </p:pic>
      <p:pic>
        <p:nvPicPr>
          <p:cNvPr id="1058" name="Google Shape;1058;p175"/>
          <p:cNvPicPr preferRelativeResize="0"/>
          <p:nvPr/>
        </p:nvPicPr>
        <p:blipFill>
          <a:blip r:embed="rId4">
            <a:alphaModFix/>
          </a:blip>
          <a:stretch>
            <a:fillRect/>
          </a:stretch>
        </p:blipFill>
        <p:spPr>
          <a:xfrm>
            <a:off x="4195054" y="2006250"/>
            <a:ext cx="4050867"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Colgroup</a:t>
            </a:r>
            <a:endParaRPr/>
          </a:p>
        </p:txBody>
      </p:sp>
      <p:sp>
        <p:nvSpPr>
          <p:cNvPr id="1064" name="Google Shape;1064;p1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memberi style untuk kolom, jika dilakukan satu-satu, maka akan menyulitkan</a:t>
            </a:r>
            <a:endParaRPr/>
          </a:p>
          <a:p>
            <a:pPr indent="-311150" lvl="0" marL="457200" rtl="0" algn="l">
              <a:spcBef>
                <a:spcPts val="0"/>
              </a:spcBef>
              <a:spcAft>
                <a:spcPts val="0"/>
              </a:spcAft>
              <a:buSzPts val="1300"/>
              <a:buChar char="●"/>
            </a:pPr>
            <a:r>
              <a:rPr lang="id"/>
              <a:t>Kita bisa menggunakan tag colgroup untuk membuat group kolom, dan tag col untuk tiap kolom nya</a:t>
            </a:r>
            <a:endParaRPr/>
          </a:p>
          <a:p>
            <a:pPr indent="-311150" lvl="0" marL="457200" rtl="0" algn="l">
              <a:spcBef>
                <a:spcPts val="0"/>
              </a:spcBef>
              <a:spcAft>
                <a:spcPts val="0"/>
              </a:spcAft>
              <a:buSzPts val="1300"/>
              <a:buChar char="●"/>
            </a:pPr>
            <a:r>
              <a:rPr lang="id"/>
              <a:t>Jika kita ingin menambahkan style ke lebih dari satu kolom dengan style yang sama, kita bisa gunakan atribut span=jumlah pada tag col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Colgroup</a:t>
            </a:r>
            <a:endParaRPr/>
          </a:p>
        </p:txBody>
      </p:sp>
      <p:pic>
        <p:nvPicPr>
          <p:cNvPr id="1070" name="Google Shape;1070;p177"/>
          <p:cNvPicPr preferRelativeResize="0"/>
          <p:nvPr/>
        </p:nvPicPr>
        <p:blipFill>
          <a:blip r:embed="rId3">
            <a:alphaModFix/>
          </a:blip>
          <a:stretch>
            <a:fillRect/>
          </a:stretch>
        </p:blipFill>
        <p:spPr>
          <a:xfrm>
            <a:off x="152400" y="2006250"/>
            <a:ext cx="8156279"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Colspan dan Rowspan</a:t>
            </a:r>
            <a:endParaRPr/>
          </a:p>
        </p:txBody>
      </p:sp>
      <p:sp>
        <p:nvSpPr>
          <p:cNvPr id="1076" name="Google Shape;1076;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tabel, kadang kita ingin menggabungkan beberapa kolom atau beberapa baris, sehingga terlihat menjadi satu kolom</a:t>
            </a:r>
            <a:endParaRPr/>
          </a:p>
          <a:p>
            <a:pPr indent="-311150" lvl="0" marL="457200" rtl="0" algn="l">
              <a:spcBef>
                <a:spcPts val="0"/>
              </a:spcBef>
              <a:spcAft>
                <a:spcPts val="0"/>
              </a:spcAft>
              <a:buSzPts val="1300"/>
              <a:buChar char="●"/>
            </a:pPr>
            <a:r>
              <a:rPr lang="id"/>
              <a:t>Pada kasus itu, kita bisa menggunakan atribut colspan untuk menggabungkan beberapa kolom dalam satu baris yang sama</a:t>
            </a:r>
            <a:endParaRPr/>
          </a:p>
          <a:p>
            <a:pPr indent="-311150" lvl="0" marL="457200" rtl="0" algn="l">
              <a:spcBef>
                <a:spcPts val="0"/>
              </a:spcBef>
              <a:spcAft>
                <a:spcPts val="0"/>
              </a:spcAft>
              <a:buSzPts val="1300"/>
              <a:buChar char="●"/>
            </a:pPr>
            <a:r>
              <a:rPr lang="id"/>
              <a:t>Atau menggunakan atribut rowspan untuk menggabungkan beberapa kolom di baris yang berbeda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Colspan</a:t>
            </a:r>
            <a:endParaRPr/>
          </a:p>
        </p:txBody>
      </p:sp>
      <p:pic>
        <p:nvPicPr>
          <p:cNvPr id="1082" name="Google Shape;1082;p179"/>
          <p:cNvPicPr preferRelativeResize="0"/>
          <p:nvPr/>
        </p:nvPicPr>
        <p:blipFill>
          <a:blip r:embed="rId3">
            <a:alphaModFix/>
          </a:blip>
          <a:stretch>
            <a:fillRect/>
          </a:stretch>
        </p:blipFill>
        <p:spPr>
          <a:xfrm>
            <a:off x="152400" y="2006250"/>
            <a:ext cx="8839202" cy="2470407"/>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Rowspan</a:t>
            </a:r>
            <a:endParaRPr/>
          </a:p>
        </p:txBody>
      </p:sp>
      <p:pic>
        <p:nvPicPr>
          <p:cNvPr id="1088" name="Google Shape;1088;p180"/>
          <p:cNvPicPr preferRelativeResize="0"/>
          <p:nvPr/>
        </p:nvPicPr>
        <p:blipFill>
          <a:blip r:embed="rId3">
            <a:alphaModFix/>
          </a:blip>
          <a:stretch>
            <a:fillRect/>
          </a:stretch>
        </p:blipFill>
        <p:spPr>
          <a:xfrm>
            <a:off x="152400" y="2006250"/>
            <a:ext cx="8710335"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Semantic</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a:t>
            </a:r>
            <a:endParaRPr/>
          </a:p>
        </p:txBody>
      </p:sp>
      <p:sp>
        <p:nvSpPr>
          <p:cNvPr id="1099" name="Google Shape;1099;p1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Semantic element adalah element yang memiliki arti</a:t>
            </a:r>
            <a:endParaRPr/>
          </a:p>
          <a:p>
            <a:pPr indent="-311150" lvl="0" marL="457200" rtl="0" algn="l">
              <a:spcBef>
                <a:spcPts val="0"/>
              </a:spcBef>
              <a:spcAft>
                <a:spcPts val="0"/>
              </a:spcAft>
              <a:buSzPts val="1300"/>
              <a:buChar char="●"/>
            </a:pPr>
            <a:r>
              <a:rPr lang="id"/>
              <a:t>Sebelum HTML 5, setiap kita ingin membuat layout di HTML, kita biasanya hanya menggunakan tag div dan span, hal ini kadang tidak memiliki arti</a:t>
            </a:r>
            <a:endParaRPr/>
          </a:p>
          <a:p>
            <a:pPr indent="-311150" lvl="0" marL="457200" rtl="0" algn="l">
              <a:spcBef>
                <a:spcPts val="0"/>
              </a:spcBef>
              <a:spcAft>
                <a:spcPts val="0"/>
              </a:spcAft>
              <a:buSzPts val="1300"/>
              <a:buChar char="●"/>
            </a:pPr>
            <a:r>
              <a:rPr lang="id"/>
              <a:t>Di HTML 5, terdapat tag-tag seperti div dan span, namun lebih memiliki arti</a:t>
            </a:r>
            <a:endParaRPr/>
          </a:p>
          <a:p>
            <a:pPr indent="-311150" lvl="0" marL="457200" rtl="0" algn="l">
              <a:spcBef>
                <a:spcPts val="0"/>
              </a:spcBef>
              <a:spcAft>
                <a:spcPts val="0"/>
              </a:spcAft>
              <a:buSzPts val="1300"/>
              <a:buChar char="●"/>
            </a:pPr>
            <a:r>
              <a:rPr lang="id"/>
              <a:t>Oleh karena itu, kita direkomendasikan menggunakan semantic tag agar kode HTML yang kita buat lebih mudah untuk dibaca dan dimengerti</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 Tag</a:t>
            </a:r>
            <a:endParaRPr/>
          </a:p>
        </p:txBody>
      </p:sp>
      <p:sp>
        <p:nvSpPr>
          <p:cNvPr id="1105" name="Google Shape;1105;p183"/>
          <p:cNvSpPr txBox="1"/>
          <p:nvPr>
            <p:ph idx="1" type="body"/>
          </p:nvPr>
        </p:nvSpPr>
        <p:spPr>
          <a:xfrm>
            <a:off x="729450" y="2078875"/>
            <a:ext cx="7688700" cy="28125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id"/>
              <a:t>Tag article, untuk konten artikel</a:t>
            </a:r>
            <a:endParaRPr/>
          </a:p>
          <a:p>
            <a:pPr indent="-311150" lvl="0" marL="457200" rtl="0" algn="l">
              <a:spcBef>
                <a:spcPts val="0"/>
              </a:spcBef>
              <a:spcAft>
                <a:spcPts val="0"/>
              </a:spcAft>
              <a:buSzPts val="1300"/>
              <a:buChar char="●"/>
            </a:pPr>
            <a:r>
              <a:rPr lang="id"/>
              <a:t>Tag aside, untuk bagian disamping konten, misal sidebar</a:t>
            </a:r>
            <a:endParaRPr/>
          </a:p>
          <a:p>
            <a:pPr indent="-311150" lvl="0" marL="457200" rtl="0" algn="l">
              <a:spcBef>
                <a:spcPts val="0"/>
              </a:spcBef>
              <a:spcAft>
                <a:spcPts val="0"/>
              </a:spcAft>
              <a:buSzPts val="1300"/>
              <a:buChar char="●"/>
            </a:pPr>
            <a:r>
              <a:rPr lang="id"/>
              <a:t>Tag figure, untuk konten ilustrasi, diagram, foto, dan lain-lain</a:t>
            </a:r>
            <a:endParaRPr/>
          </a:p>
          <a:p>
            <a:pPr indent="-311150" lvl="0" marL="457200" rtl="0" algn="l">
              <a:spcBef>
                <a:spcPts val="0"/>
              </a:spcBef>
              <a:spcAft>
                <a:spcPts val="0"/>
              </a:spcAft>
              <a:buSzPts val="1300"/>
              <a:buChar char="●"/>
            </a:pPr>
            <a:r>
              <a:rPr lang="id"/>
              <a:t>Tag figurecaption, untuk keterangan tag figure</a:t>
            </a:r>
            <a:endParaRPr/>
          </a:p>
          <a:p>
            <a:pPr indent="-311150" lvl="0" marL="457200" rtl="0" algn="l">
              <a:spcBef>
                <a:spcPts val="0"/>
              </a:spcBef>
              <a:spcAft>
                <a:spcPts val="0"/>
              </a:spcAft>
              <a:buSzPts val="1300"/>
              <a:buChar char="●"/>
            </a:pPr>
            <a:r>
              <a:rPr lang="id"/>
              <a:t>Tag footer, untuk bagian footer dokumen </a:t>
            </a:r>
            <a:endParaRPr/>
          </a:p>
          <a:p>
            <a:pPr indent="-311150" lvl="0" marL="457200" rtl="0" algn="l">
              <a:spcBef>
                <a:spcPts val="0"/>
              </a:spcBef>
              <a:spcAft>
                <a:spcPts val="0"/>
              </a:spcAft>
              <a:buSzPts val="1300"/>
              <a:buChar char="●"/>
            </a:pPr>
            <a:r>
              <a:rPr lang="id"/>
              <a:t>Tag header, untuk bagian header dokumen</a:t>
            </a:r>
            <a:endParaRPr/>
          </a:p>
          <a:p>
            <a:pPr indent="-311150" lvl="0" marL="457200" rtl="0" algn="l">
              <a:spcBef>
                <a:spcPts val="0"/>
              </a:spcBef>
              <a:spcAft>
                <a:spcPts val="0"/>
              </a:spcAft>
              <a:buSzPts val="1300"/>
              <a:buChar char="●"/>
            </a:pPr>
            <a:r>
              <a:rPr lang="id"/>
              <a:t>Tag main, untuk konten utama dokumen</a:t>
            </a:r>
            <a:endParaRPr/>
          </a:p>
          <a:p>
            <a:pPr indent="-311150" lvl="0" marL="457200" rtl="0" algn="l">
              <a:spcBef>
                <a:spcPts val="0"/>
              </a:spcBef>
              <a:spcAft>
                <a:spcPts val="0"/>
              </a:spcAft>
              <a:buSzPts val="1300"/>
              <a:buChar char="●"/>
            </a:pPr>
            <a:r>
              <a:rPr lang="id"/>
              <a:t>Tag mark, untuk bagian yang ditandai atau highlight</a:t>
            </a:r>
            <a:endParaRPr/>
          </a:p>
          <a:p>
            <a:pPr indent="-311150" lvl="0" marL="457200" rtl="0" algn="l">
              <a:spcBef>
                <a:spcPts val="0"/>
              </a:spcBef>
              <a:spcAft>
                <a:spcPts val="0"/>
              </a:spcAft>
              <a:buSzPts val="1300"/>
              <a:buChar char="●"/>
            </a:pPr>
            <a:r>
              <a:rPr lang="id"/>
              <a:t>Tag nav, untuk bagian navigasi link</a:t>
            </a:r>
            <a:endParaRPr/>
          </a:p>
          <a:p>
            <a:pPr indent="-311150" lvl="0" marL="457200" rtl="0" algn="l">
              <a:spcBef>
                <a:spcPts val="0"/>
              </a:spcBef>
              <a:spcAft>
                <a:spcPts val="0"/>
              </a:spcAft>
              <a:buSzPts val="1300"/>
              <a:buChar char="●"/>
            </a:pPr>
            <a:r>
              <a:rPr lang="id"/>
              <a:t>Tag section, untuk section di dokumen</a:t>
            </a:r>
            <a:endParaRPr/>
          </a:p>
          <a:p>
            <a:pPr indent="-311150" lvl="0" marL="457200" rtl="0" algn="l">
              <a:spcBef>
                <a:spcPts val="0"/>
              </a:spcBef>
              <a:spcAft>
                <a:spcPts val="0"/>
              </a:spcAft>
              <a:buSzPts val="1300"/>
              <a:buChar char="●"/>
            </a:pPr>
            <a:r>
              <a:rPr lang="id"/>
              <a:t>Tag details, untuk bagian yang lebih detail yang bisa pengguna lihat</a:t>
            </a:r>
            <a:endParaRPr/>
          </a:p>
          <a:p>
            <a:pPr indent="-311150" lvl="0" marL="457200" rtl="0" algn="l">
              <a:spcBef>
                <a:spcPts val="0"/>
              </a:spcBef>
              <a:spcAft>
                <a:spcPts val="0"/>
              </a:spcAft>
              <a:buSzPts val="1300"/>
              <a:buChar char="●"/>
            </a:pPr>
            <a:r>
              <a:rPr lang="id"/>
              <a:t>Tag summary, untuk heading untuk tag details</a:t>
            </a:r>
            <a:endParaRPr/>
          </a:p>
          <a:p>
            <a:pPr indent="-311150" lvl="0" marL="457200" rtl="0" algn="l">
              <a:spcBef>
                <a:spcPts val="0"/>
              </a:spcBef>
              <a:spcAft>
                <a:spcPts val="0"/>
              </a:spcAft>
              <a:buSzPts val="1300"/>
              <a:buChar char="●"/>
            </a:pPr>
            <a:r>
              <a:rPr lang="id"/>
              <a:t>Tag time, untuk konten waktu/tanggal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Semantic Tag</a:t>
            </a:r>
            <a:endParaRPr/>
          </a:p>
        </p:txBody>
      </p:sp>
      <p:pic>
        <p:nvPicPr>
          <p:cNvPr id="1111" name="Google Shape;1111;p184"/>
          <p:cNvPicPr preferRelativeResize="0"/>
          <p:nvPr/>
        </p:nvPicPr>
        <p:blipFill>
          <a:blip r:embed="rId3">
            <a:alphaModFix/>
          </a:blip>
          <a:stretch>
            <a:fillRect/>
          </a:stretch>
        </p:blipFill>
        <p:spPr>
          <a:xfrm>
            <a:off x="4105059" y="2006250"/>
            <a:ext cx="4886540" cy="2318375"/>
          </a:xfrm>
          <a:prstGeom prst="rect">
            <a:avLst/>
          </a:prstGeom>
          <a:noFill/>
          <a:ln>
            <a:noFill/>
          </a:ln>
        </p:spPr>
      </p:pic>
      <p:pic>
        <p:nvPicPr>
          <p:cNvPr id="1112" name="Google Shape;1112;p184"/>
          <p:cNvPicPr preferRelativeResize="0"/>
          <p:nvPr/>
        </p:nvPicPr>
        <p:blipFill>
          <a:blip r:embed="rId4">
            <a:alphaModFix/>
          </a:blip>
          <a:stretch>
            <a:fillRect/>
          </a:stretch>
        </p:blipFill>
        <p:spPr>
          <a:xfrm>
            <a:off x="152400" y="2006250"/>
            <a:ext cx="3800260" cy="2869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HTML</a:t>
            </a:r>
            <a:endParaRPr/>
          </a:p>
        </p:txBody>
      </p:sp>
      <p:sp>
        <p:nvSpPr>
          <p:cNvPr id="280" name="Google Shape;280;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kode html, kita bisa buka website yang kita mau menggunakan Web Browser</a:t>
            </a:r>
            <a:endParaRPr/>
          </a:p>
          <a:p>
            <a:pPr indent="-311150" lvl="0" marL="457200" rtl="0" algn="l">
              <a:spcBef>
                <a:spcPts val="0"/>
              </a:spcBef>
              <a:spcAft>
                <a:spcPts val="0"/>
              </a:spcAft>
              <a:buSzPts val="1300"/>
              <a:buChar char="●"/>
            </a:pPr>
            <a:r>
              <a:rPr lang="id"/>
              <a:t>Lalu gunakan menu View Source di aplikasi Web Browser nya</a:t>
            </a:r>
            <a:endParaRPr/>
          </a:p>
          <a:p>
            <a:pPr indent="-311150" lvl="0" marL="457200" rtl="0" algn="l">
              <a:spcBef>
                <a:spcPts val="0"/>
              </a:spcBef>
              <a:spcAft>
                <a:spcPts val="0"/>
              </a:spcAft>
              <a:buSzPts val="1300"/>
              <a:buChar char="●"/>
            </a:pPr>
            <a:r>
              <a:rPr lang="id"/>
              <a:t>Misal kita buka website </a:t>
            </a:r>
            <a:r>
              <a:rPr lang="id" u="sng">
                <a:solidFill>
                  <a:schemeClr val="hlink"/>
                </a:solidFill>
                <a:hlinkClick r:id="rId3"/>
              </a:rPr>
              <a:t>https://www.programmerzamannow.com/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8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Layout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Layout</a:t>
            </a:r>
            <a:endParaRPr/>
          </a:p>
        </p:txBody>
      </p:sp>
      <p:sp>
        <p:nvSpPr>
          <p:cNvPr id="1123" name="Google Shape;1123;p1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kegunaan ketika menggunakan Semantic Element adalah, mudah membuat layout</a:t>
            </a:r>
            <a:endParaRPr/>
          </a:p>
          <a:p>
            <a:pPr indent="-311150" lvl="0" marL="457200" rtl="0" algn="l">
              <a:spcBef>
                <a:spcPts val="0"/>
              </a:spcBef>
              <a:spcAft>
                <a:spcPts val="0"/>
              </a:spcAft>
              <a:buSzPts val="1300"/>
              <a:buChar char="●"/>
            </a:pPr>
            <a:r>
              <a:rPr lang="id"/>
              <a:t>Hal ini karena kita tahu tiap bagian tag memiliki arti</a:t>
            </a:r>
            <a:endParaRPr/>
          </a:p>
          <a:p>
            <a:pPr indent="-311150" lvl="0" marL="457200" rtl="0" algn="l">
              <a:spcBef>
                <a:spcPts val="0"/>
              </a:spcBef>
              <a:spcAft>
                <a:spcPts val="0"/>
              </a:spcAft>
              <a:buSzPts val="1300"/>
              <a:buChar char="●"/>
            </a:pPr>
            <a:r>
              <a:rPr lang="id"/>
              <a:t>Pada materi ini, kita akan menggunakan CSS untuk membuat layout, tapi untuk detailnya akan kita bahas di materi kelas CSS</a:t>
            </a:r>
            <a:endParaRPr/>
          </a:p>
          <a:p>
            <a:pPr indent="-311150" lvl="0" marL="457200" rtl="0" algn="l">
              <a:spcBef>
                <a:spcPts val="0"/>
              </a:spcBef>
              <a:spcAft>
                <a:spcPts val="0"/>
              </a:spcAft>
              <a:buSzPts val="1300"/>
              <a:buChar char="●"/>
            </a:pPr>
            <a:r>
              <a:rPr lang="id"/>
              <a:t>Misal kita akan gunakan HTML pada materi Semantic</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Layout</a:t>
            </a:r>
            <a:endParaRPr/>
          </a:p>
        </p:txBody>
      </p:sp>
      <p:pic>
        <p:nvPicPr>
          <p:cNvPr id="1129" name="Google Shape;1129;p187"/>
          <p:cNvPicPr preferRelativeResize="0"/>
          <p:nvPr/>
        </p:nvPicPr>
        <p:blipFill>
          <a:blip r:embed="rId3">
            <a:alphaModFix/>
          </a:blip>
          <a:stretch>
            <a:fillRect/>
          </a:stretch>
        </p:blipFill>
        <p:spPr>
          <a:xfrm>
            <a:off x="3446757" y="2006250"/>
            <a:ext cx="2627882" cy="2984849"/>
          </a:xfrm>
          <a:prstGeom prst="rect">
            <a:avLst/>
          </a:prstGeom>
          <a:noFill/>
          <a:ln>
            <a:noFill/>
          </a:ln>
        </p:spPr>
      </p:pic>
      <p:pic>
        <p:nvPicPr>
          <p:cNvPr id="1130" name="Google Shape;1130;p187"/>
          <p:cNvPicPr preferRelativeResize="0"/>
          <p:nvPr/>
        </p:nvPicPr>
        <p:blipFill>
          <a:blip r:embed="rId4">
            <a:alphaModFix/>
          </a:blip>
          <a:stretch>
            <a:fillRect/>
          </a:stretch>
        </p:blipFill>
        <p:spPr>
          <a:xfrm>
            <a:off x="186615" y="2006250"/>
            <a:ext cx="3133678" cy="298484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8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Responsive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a:t>
            </a:r>
            <a:endParaRPr/>
          </a:p>
        </p:txBody>
      </p:sp>
      <p:sp>
        <p:nvSpPr>
          <p:cNvPr id="1141" name="Google Shape;1141;p1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tahu bahwa ukuran layar komputer itu bisa berbeda-beda, termasuk smartphone</a:t>
            </a:r>
            <a:endParaRPr/>
          </a:p>
          <a:p>
            <a:pPr indent="-311150" lvl="0" marL="457200" rtl="0" algn="l">
              <a:spcBef>
                <a:spcPts val="0"/>
              </a:spcBef>
              <a:spcAft>
                <a:spcPts val="0"/>
              </a:spcAft>
              <a:buSzPts val="1300"/>
              <a:buChar char="●"/>
            </a:pPr>
            <a:r>
              <a:rPr lang="id"/>
              <a:t>Saat ini, web tidak hanya diakses oleh komputer, bisa juga melalui smartphone, tablet bahkan tv</a:t>
            </a:r>
            <a:endParaRPr/>
          </a:p>
          <a:p>
            <a:pPr indent="-311150" lvl="0" marL="457200" rtl="0" algn="l">
              <a:spcBef>
                <a:spcPts val="0"/>
              </a:spcBef>
              <a:spcAft>
                <a:spcPts val="0"/>
              </a:spcAft>
              <a:buSzPts val="1300"/>
              <a:buChar char="●"/>
            </a:pPr>
            <a:r>
              <a:rPr lang="id"/>
              <a:t>Artinya ukuran layar pasti akan selalu berubah-ubah</a:t>
            </a:r>
            <a:endParaRPr/>
          </a:p>
          <a:p>
            <a:pPr indent="-311150" lvl="0" marL="457200" rtl="0" algn="l">
              <a:spcBef>
                <a:spcPts val="0"/>
              </a:spcBef>
              <a:spcAft>
                <a:spcPts val="0"/>
              </a:spcAft>
              <a:buSzPts val="1300"/>
              <a:buChar char="●"/>
            </a:pPr>
            <a:r>
              <a:rPr lang="id"/>
              <a:t>Responsive adalah kemampuan beradaptasi terhadap perubahan ukuran layar</a:t>
            </a:r>
            <a:endParaRPr/>
          </a:p>
          <a:p>
            <a:pPr indent="-311150" lvl="0" marL="457200" rtl="0" algn="l">
              <a:spcBef>
                <a:spcPts val="0"/>
              </a:spcBef>
              <a:spcAft>
                <a:spcPts val="0"/>
              </a:spcAft>
              <a:buSzPts val="1300"/>
              <a:buChar char="●"/>
            </a:pPr>
            <a:r>
              <a:rPr lang="id"/>
              <a:t>Web sekarang biasanya selalu implementasi responsive, agar tidak perlu membuat banyak web untuk layar yang berbeda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Viewport</a:t>
            </a:r>
            <a:endParaRPr/>
          </a:p>
        </p:txBody>
      </p:sp>
      <p:sp>
        <p:nvSpPr>
          <p:cNvPr id="1147" name="Google Shape;1147;p1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di materi HTML 5, kita melakukan setting viewport dengan initial-scale=1.0</a:t>
            </a:r>
            <a:endParaRPr/>
          </a:p>
          <a:p>
            <a:pPr indent="-311150" lvl="0" marL="457200" rtl="0" algn="l">
              <a:spcBef>
                <a:spcPts val="0"/>
              </a:spcBef>
              <a:spcAft>
                <a:spcPts val="0"/>
              </a:spcAft>
              <a:buSzPts val="1300"/>
              <a:buChar char="●"/>
            </a:pPr>
            <a:r>
              <a:rPr lang="id"/>
              <a:t>Hal itu dilakukan agar ketika web kita dibuka di mobile (smartphone atau tablet), ukuran web kita mengikuti ukuran layar dari device nya</a:t>
            </a:r>
            <a:endParaRPr/>
          </a:p>
          <a:p>
            <a:pPr indent="-311150" lvl="0" marL="457200" rtl="0" algn="l">
              <a:spcBef>
                <a:spcPts val="0"/>
              </a:spcBef>
              <a:spcAft>
                <a:spcPts val="0"/>
              </a:spcAft>
              <a:buSzPts val="1300"/>
              <a:buChar char="●"/>
            </a:pPr>
            <a:r>
              <a:rPr lang="id"/>
              <a:t>Ingat, tiap handphone walaupun ukuran layar misal 6inch, tapi secara pixel bisa berbeda, oleh karena itu ketika kita buat website dengan ukuran 100px misal, di handphone dengan kepadatan pixel yang besar, bisa jadi ukurannya sangat kecil, dan pada handphone dengan kepadatan pixel rendah, bisa jadi sangat besar</a:t>
            </a:r>
            <a:endParaRPr/>
          </a:p>
          <a:p>
            <a:pPr indent="-311150" lvl="0" marL="457200" rtl="0" algn="l">
              <a:spcBef>
                <a:spcPts val="0"/>
              </a:spcBef>
              <a:spcAft>
                <a:spcPts val="0"/>
              </a:spcAft>
              <a:buSzPts val="1300"/>
              <a:buChar char="●"/>
            </a:pPr>
            <a:r>
              <a:rPr lang="id"/>
              <a:t>Pengatura viewport bisa mengubah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91"/>
          <p:cNvSpPr txBox="1"/>
          <p:nvPr>
            <p:ph type="title"/>
          </p:nvPr>
        </p:nvSpPr>
        <p:spPr>
          <a:xfrm>
            <a:off x="729450" y="582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Pengaturan Viewport</a:t>
            </a:r>
            <a:endParaRPr/>
          </a:p>
        </p:txBody>
      </p:sp>
      <p:pic>
        <p:nvPicPr>
          <p:cNvPr id="1153" name="Google Shape;1153;p191"/>
          <p:cNvPicPr preferRelativeResize="0"/>
          <p:nvPr/>
        </p:nvPicPr>
        <p:blipFill>
          <a:blip r:embed="rId3">
            <a:alphaModFix/>
          </a:blip>
          <a:stretch>
            <a:fillRect/>
          </a:stretch>
        </p:blipFill>
        <p:spPr>
          <a:xfrm>
            <a:off x="2656977" y="1118075"/>
            <a:ext cx="1855484" cy="4025424"/>
          </a:xfrm>
          <a:prstGeom prst="rect">
            <a:avLst/>
          </a:prstGeom>
          <a:noFill/>
          <a:ln>
            <a:noFill/>
          </a:ln>
        </p:spPr>
      </p:pic>
      <p:pic>
        <p:nvPicPr>
          <p:cNvPr id="1154" name="Google Shape;1154;p191"/>
          <p:cNvPicPr preferRelativeResize="0"/>
          <p:nvPr/>
        </p:nvPicPr>
        <p:blipFill>
          <a:blip r:embed="rId4">
            <a:alphaModFix/>
          </a:blip>
          <a:stretch>
            <a:fillRect/>
          </a:stretch>
        </p:blipFill>
        <p:spPr>
          <a:xfrm>
            <a:off x="4635150" y="1118081"/>
            <a:ext cx="1855475" cy="402541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Element Size</a:t>
            </a:r>
            <a:endParaRPr/>
          </a:p>
        </p:txBody>
      </p:sp>
      <p:sp>
        <p:nvSpPr>
          <p:cNvPr id="1160" name="Google Shape;1160;p1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web, kadang kita menentukan ukuran element, misal gambar, table, div dan lain-lain</a:t>
            </a:r>
            <a:endParaRPr/>
          </a:p>
          <a:p>
            <a:pPr indent="-311150" lvl="0" marL="457200" rtl="0" algn="l">
              <a:spcBef>
                <a:spcPts val="0"/>
              </a:spcBef>
              <a:spcAft>
                <a:spcPts val="0"/>
              </a:spcAft>
              <a:buSzPts val="1300"/>
              <a:buChar char="●"/>
            </a:pPr>
            <a:r>
              <a:rPr lang="id"/>
              <a:t>Jika ingin response, kita bisa menggunakan % sebagai ukuran element nya, misal ketika kita gunakan nilai 100%, artinya ukurannya akan 100% dari viewport yang tampil di Web Browser, ketika kita mengubah ukuran Web Browser nya, secara otomatis element akan ikut berubah ukurannya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Size</a:t>
            </a:r>
            <a:endParaRPr/>
          </a:p>
        </p:txBody>
      </p:sp>
      <p:pic>
        <p:nvPicPr>
          <p:cNvPr id="1166" name="Google Shape;1166;p193"/>
          <p:cNvPicPr preferRelativeResize="0"/>
          <p:nvPr/>
        </p:nvPicPr>
        <p:blipFill>
          <a:blip r:embed="rId3">
            <a:alphaModFix/>
          </a:blip>
          <a:stretch>
            <a:fillRect/>
          </a:stretch>
        </p:blipFill>
        <p:spPr>
          <a:xfrm>
            <a:off x="152400" y="2006250"/>
            <a:ext cx="6992033" cy="29848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Text Size</a:t>
            </a:r>
            <a:endParaRPr/>
          </a:p>
        </p:txBody>
      </p:sp>
      <p:sp>
        <p:nvSpPr>
          <p:cNvPr id="1172" name="Google Shape;1172;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Responsive dengan %, hanya bisa dilakukan di element</a:t>
            </a:r>
            <a:endParaRPr/>
          </a:p>
          <a:p>
            <a:pPr indent="-311150" lvl="0" marL="457200" rtl="0" algn="l">
              <a:spcBef>
                <a:spcPts val="0"/>
              </a:spcBef>
              <a:spcAft>
                <a:spcPts val="0"/>
              </a:spcAft>
              <a:buSzPts val="1300"/>
              <a:buChar char="●"/>
            </a:pPr>
            <a:r>
              <a:rPr lang="id"/>
              <a:t>Bagaimana pada kasus di teks misalnya? Kadang kita ingin membesarkan teks secara otomatis pada layar besar, dan mengecilkan pada ukuran layar kecil</a:t>
            </a:r>
            <a:endParaRPr/>
          </a:p>
          <a:p>
            <a:pPr indent="-311150" lvl="0" marL="457200" rtl="0" algn="l">
              <a:spcBef>
                <a:spcPts val="0"/>
              </a:spcBef>
              <a:spcAft>
                <a:spcPts val="0"/>
              </a:spcAft>
              <a:buSzPts val="1300"/>
              <a:buChar char="●"/>
            </a:pPr>
            <a:r>
              <a:rPr lang="id"/>
              <a:t>Pada kasus seperti ini, kita bisa menggunakan unit vm (viewport width) untuk ukuran font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Kode HTML, berisikan kumpulan tag-tag yang kita buat</a:t>
            </a:r>
            <a:endParaRPr/>
          </a:p>
          <a:p>
            <a:pPr indent="-311150" lvl="0" marL="457200" rtl="0" algn="l">
              <a:spcBef>
                <a:spcPts val="0"/>
              </a:spcBef>
              <a:spcAft>
                <a:spcPts val="0"/>
              </a:spcAft>
              <a:buSzPts val="1300"/>
              <a:buChar char="●"/>
            </a:pPr>
            <a:r>
              <a:rPr lang="id"/>
              <a:t>Tag adalah perintah dalam html yang memiliki aturan pembuka dan penutup</a:t>
            </a:r>
            <a:endParaRPr/>
          </a:p>
          <a:p>
            <a:pPr indent="-311150" lvl="0" marL="457200" rtl="0" algn="l">
              <a:spcBef>
                <a:spcPts val="0"/>
              </a:spcBef>
              <a:spcAft>
                <a:spcPts val="0"/>
              </a:spcAft>
              <a:buSzPts val="1300"/>
              <a:buChar char="●"/>
            </a:pPr>
            <a:r>
              <a:rPr lang="id"/>
              <a:t>Ada banyak sekali tag di HTML, nanti kita akan pelajari satu per satu</a:t>
            </a:r>
            <a:endParaRPr/>
          </a:p>
          <a:p>
            <a:pPr indent="-311150" lvl="0" marL="457200" rtl="0" algn="l">
              <a:spcBef>
                <a:spcPts val="0"/>
              </a:spcBef>
              <a:spcAft>
                <a:spcPts val="0"/>
              </a:spcAft>
              <a:buSzPts val="1300"/>
              <a:buChar char="●"/>
            </a:pPr>
            <a:r>
              <a:rPr lang="id"/>
              <a:t>Contoh untuk membuat sebuah tulisan paragraf di HTML, kita bisa gunakan tag p, dimana penulisannya :</a:t>
            </a:r>
            <a:br>
              <a:rPr lang="id"/>
            </a:br>
            <a:r>
              <a:rPr lang="id"/>
              <a:t>&lt;p&gt; Programmer Zaman Now &lt;/p&gt;</a:t>
            </a:r>
            <a:endParaRPr/>
          </a:p>
          <a:p>
            <a:pPr indent="-311150" lvl="0" marL="457200" rtl="0" algn="l">
              <a:spcBef>
                <a:spcPts val="0"/>
              </a:spcBef>
              <a:spcAft>
                <a:spcPts val="0"/>
              </a:spcAft>
              <a:buSzPts val="1300"/>
              <a:buChar char="●"/>
            </a:pPr>
            <a:r>
              <a:rPr lang="id"/>
              <a:t>&lt;p&gt; diawal adalah tag pembuka, &lt;/p&gt; di akhir adalah tag penutup. Dan Programmer Zaman Now adalah isi konten dari tag p</a:t>
            </a:r>
            <a:endParaRPr/>
          </a:p>
          <a:p>
            <a:pPr indent="-311150" lvl="0" marL="457200" rtl="0" algn="l">
              <a:spcBef>
                <a:spcPts val="0"/>
              </a:spcBef>
              <a:spcAft>
                <a:spcPts val="0"/>
              </a:spcAft>
              <a:buSzPts val="1300"/>
              <a:buChar char="●"/>
            </a:pPr>
            <a:r>
              <a:rPr lang="id"/>
              <a:t>Tag berisi kontennya bisa kita sebut dengan nama Element</a:t>
            </a:r>
            <a:endParaRPr/>
          </a:p>
        </p:txBody>
      </p:sp>
      <p:sp>
        <p:nvSpPr>
          <p:cNvPr id="286" name="Google Shape;286;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Text Size</a:t>
            </a:r>
            <a:endParaRPr/>
          </a:p>
        </p:txBody>
      </p:sp>
      <p:pic>
        <p:nvPicPr>
          <p:cNvPr id="1178" name="Google Shape;1178;p195"/>
          <p:cNvPicPr preferRelativeResize="0"/>
          <p:nvPr/>
        </p:nvPicPr>
        <p:blipFill>
          <a:blip r:embed="rId3">
            <a:alphaModFix/>
          </a:blip>
          <a:stretch>
            <a:fillRect/>
          </a:stretch>
        </p:blipFill>
        <p:spPr>
          <a:xfrm>
            <a:off x="152400" y="2006250"/>
            <a:ext cx="8839202" cy="243583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Query</a:t>
            </a:r>
            <a:endParaRPr/>
          </a:p>
        </p:txBody>
      </p:sp>
      <p:sp>
        <p:nvSpPr>
          <p:cNvPr id="1184" name="Google Shape;1184;p1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seperti gambar, mungkin ketika layar terlalu besar, dan ukuran gambar kecil, secara otomatis gambar akan pecah, oleh karena itu biasanya pada kasus seperti ini, kita akan menyediakan beberapa jenis ukuran gambar</a:t>
            </a:r>
            <a:endParaRPr/>
          </a:p>
          <a:p>
            <a:pPr indent="-311150" lvl="0" marL="457200" rtl="0" algn="l">
              <a:spcBef>
                <a:spcPts val="0"/>
              </a:spcBef>
              <a:spcAft>
                <a:spcPts val="0"/>
              </a:spcAft>
              <a:buSzPts val="1300"/>
              <a:buChar char="●"/>
            </a:pPr>
            <a:r>
              <a:rPr lang="id"/>
              <a:t>Dan untuk melakukannya, biasanya kita akan menggunakan CSS Media Query, seperti yang pernah kita praktekan di materi Picture</a:t>
            </a:r>
            <a:endParaRPr/>
          </a:p>
          <a:p>
            <a:pPr indent="-311150" lvl="0" marL="457200" rtl="0" algn="l">
              <a:spcBef>
                <a:spcPts val="0"/>
              </a:spcBef>
              <a:spcAft>
                <a:spcPts val="0"/>
              </a:spcAft>
              <a:buSzPts val="1300"/>
              <a:buChar char="●"/>
            </a:pPr>
            <a:r>
              <a:rPr lang="id"/>
              <a:t>Materi Media Query akan kita bahas di kelas CSS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ID</a:t>
            </a:r>
            <a:endParaRPr/>
          </a:p>
        </p:txBody>
      </p:sp>
      <p:sp>
        <p:nvSpPr>
          <p:cNvPr id="1195" name="Google Shape;1195;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semua tag HTML, terdapat atribut bernama id</a:t>
            </a:r>
            <a:endParaRPr/>
          </a:p>
          <a:p>
            <a:pPr indent="-311150" lvl="0" marL="457200" rtl="0" algn="l">
              <a:spcBef>
                <a:spcPts val="0"/>
              </a:spcBef>
              <a:spcAft>
                <a:spcPts val="0"/>
              </a:spcAft>
              <a:buSzPts val="1300"/>
              <a:buChar char="●"/>
            </a:pPr>
            <a:r>
              <a:rPr lang="id"/>
              <a:t>id merupakan atribut yang digunakan untuk menambahkan id ke element HTML yang kita buat</a:t>
            </a:r>
            <a:endParaRPr/>
          </a:p>
          <a:p>
            <a:pPr indent="-311150" lvl="0" marL="457200" rtl="0" algn="l">
              <a:spcBef>
                <a:spcPts val="0"/>
              </a:spcBef>
              <a:spcAft>
                <a:spcPts val="0"/>
              </a:spcAft>
              <a:buSzPts val="1300"/>
              <a:buChar char="●"/>
            </a:pPr>
            <a:r>
              <a:rPr lang="id"/>
              <a:t>id itu harus unik di satu halaman HTML, artinya tidak boleh ada yang sama</a:t>
            </a:r>
            <a:endParaRPr/>
          </a:p>
          <a:p>
            <a:pPr indent="-311150" lvl="0" marL="457200" rtl="0" algn="l">
              <a:spcBef>
                <a:spcPts val="0"/>
              </a:spcBef>
              <a:spcAft>
                <a:spcPts val="0"/>
              </a:spcAft>
              <a:buSzPts val="1300"/>
              <a:buChar char="●"/>
            </a:pPr>
            <a:r>
              <a:rPr lang="id"/>
              <a:t>id itu mungkin tidak terlalu berguna ketika kita hanya belajar HTML, namun ketika kita belajar CSS dan JavaScript, maka id sangat berguna</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Keuntungan Menggunakan ID</a:t>
            </a:r>
            <a:endParaRPr/>
          </a:p>
        </p:txBody>
      </p:sp>
      <p:sp>
        <p:nvSpPr>
          <p:cNvPr id="1201" name="Google Shape;1201;p1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ID, kita bisa mengambil element menggunakan JavaScript lebih mudah</a:t>
            </a:r>
            <a:endParaRPr/>
          </a:p>
          <a:p>
            <a:pPr indent="-311150" lvl="0" marL="457200" rtl="0" algn="l">
              <a:spcBef>
                <a:spcPts val="0"/>
              </a:spcBef>
              <a:spcAft>
                <a:spcPts val="0"/>
              </a:spcAft>
              <a:buSzPts val="1300"/>
              <a:buChar char="●"/>
            </a:pPr>
            <a:r>
              <a:rPr lang="id"/>
              <a:t>Dengan menggunakan ID, kita bisa mengubah gaya dengan CSS lebih mudah, apalagi jika terdapat tag yang sama. Misal terdapat 5 tag div, kita hanya ingin mengubah gaya untuk 1 div, kita bisa tambahkan id di div tersebut, dan menggunakan id untuk mengubah gaya pada div tersebut menggunakan CSS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ID</a:t>
            </a:r>
            <a:endParaRPr/>
          </a:p>
        </p:txBody>
      </p:sp>
      <p:pic>
        <p:nvPicPr>
          <p:cNvPr id="1207" name="Google Shape;1207;p200"/>
          <p:cNvPicPr preferRelativeResize="0"/>
          <p:nvPr/>
        </p:nvPicPr>
        <p:blipFill>
          <a:blip r:embed="rId3">
            <a:alphaModFix/>
          </a:blip>
          <a:stretch>
            <a:fillRect/>
          </a:stretch>
        </p:blipFill>
        <p:spPr>
          <a:xfrm>
            <a:off x="152400" y="2006250"/>
            <a:ext cx="8826796" cy="298485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Tag Lainnya</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Lainnya</a:t>
            </a:r>
            <a:endParaRPr/>
          </a:p>
        </p:txBody>
      </p:sp>
      <p:sp>
        <p:nvSpPr>
          <p:cNvPr id="1218" name="Google Shape;1218;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lainnya</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https://developer.mozilla.org/en-US/docs/Web/HTML/Element</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222" name="Shape 1222"/>
        <p:cNvGrpSpPr/>
        <p:nvPr/>
      </p:nvGrpSpPr>
      <p:grpSpPr>
        <a:xfrm>
          <a:off x="0" y="0"/>
          <a:ext cx="0" cy="0"/>
          <a:chOff x="0" y="0"/>
          <a:chExt cx="0" cy="0"/>
        </a:xfrm>
      </p:grpSpPr>
      <p:sp>
        <p:nvSpPr>
          <p:cNvPr id="1223" name="Google Shape;1223;p2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229" name="Google Shape;1229;p2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Form</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Void Element</a:t>
            </a:r>
            <a:endParaRPr/>
          </a:p>
        </p:txBody>
      </p:sp>
      <p:sp>
        <p:nvSpPr>
          <p:cNvPr id="292" name="Google Shape;292;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ada tag di HTML yang tidak perlu memiliki isi konten</a:t>
            </a:r>
            <a:endParaRPr/>
          </a:p>
          <a:p>
            <a:pPr indent="-311150" lvl="0" marL="457200" rtl="0" algn="l">
              <a:spcBef>
                <a:spcPts val="0"/>
              </a:spcBef>
              <a:spcAft>
                <a:spcPts val="0"/>
              </a:spcAft>
              <a:buSzPts val="1300"/>
              <a:buChar char="●"/>
            </a:pPr>
            <a:r>
              <a:rPr lang="id"/>
              <a:t>Hal ini bisa kita sebut dengan Void Element</a:t>
            </a:r>
            <a:endParaRPr/>
          </a:p>
          <a:p>
            <a:pPr indent="-311150" lvl="0" marL="457200" rtl="0" algn="l">
              <a:spcBef>
                <a:spcPts val="0"/>
              </a:spcBef>
              <a:spcAft>
                <a:spcPts val="0"/>
              </a:spcAft>
              <a:buSzPts val="1300"/>
              <a:buChar char="●"/>
            </a:pPr>
            <a:r>
              <a:rPr lang="id"/>
              <a:t>Contoh, di HTML terdapat Tag untuk membuat Break Line / Enter, dengan menggunakan tag br</a:t>
            </a:r>
            <a:endParaRPr/>
          </a:p>
          <a:p>
            <a:pPr indent="-311150" lvl="0" marL="457200" rtl="0" algn="l">
              <a:spcBef>
                <a:spcPts val="0"/>
              </a:spcBef>
              <a:spcAft>
                <a:spcPts val="0"/>
              </a:spcAft>
              <a:buSzPts val="1300"/>
              <a:buChar char="●"/>
            </a:pPr>
            <a:r>
              <a:rPr lang="id"/>
              <a:t>Karena tag br tidak memiliki konten, maka kita bisa gunakan perintah :</a:t>
            </a:r>
            <a:br>
              <a:rPr lang="id"/>
            </a:br>
            <a:r>
              <a:rPr lang="id"/>
              <a:t>&lt;br&gt; atau &lt;br/&gt;</a:t>
            </a:r>
            <a:endParaRPr/>
          </a:p>
          <a:p>
            <a:pPr indent="-311150" lvl="0" marL="457200" rtl="0" algn="l">
              <a:spcBef>
                <a:spcPts val="0"/>
              </a:spcBef>
              <a:spcAft>
                <a:spcPts val="0"/>
              </a:spcAft>
              <a:buSzPts val="1300"/>
              <a:buChar char="●"/>
            </a:pPr>
            <a:r>
              <a:rPr lang="id"/>
              <a:t>Tanpa harus menggunakan tag pembuka dan tag penutup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a:t>
            </a:r>
            <a:endParaRPr/>
          </a:p>
        </p:txBody>
      </p:sp>
      <p:sp>
        <p:nvSpPr>
          <p:cNvPr id="298" name="Google Shape;298;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memiliki atribut. Atribut adalah informasi tambahan untuk tag yang kita gunakan</a:t>
            </a:r>
            <a:endParaRPr/>
          </a:p>
          <a:p>
            <a:pPr indent="-311150" lvl="0" marL="457200" rtl="0" algn="l">
              <a:spcBef>
                <a:spcPts val="0"/>
              </a:spcBef>
              <a:spcAft>
                <a:spcPts val="0"/>
              </a:spcAft>
              <a:buSzPts val="1300"/>
              <a:buChar char="●"/>
            </a:pPr>
            <a:r>
              <a:rPr lang="id"/>
              <a:t>Kita bisa tambahkan atribut di Element pada tag pembuka</a:t>
            </a:r>
            <a:endParaRPr/>
          </a:p>
          <a:p>
            <a:pPr indent="-311150" lvl="0" marL="457200" rtl="0" algn="l">
              <a:spcBef>
                <a:spcPts val="0"/>
              </a:spcBef>
              <a:spcAft>
                <a:spcPts val="0"/>
              </a:spcAft>
              <a:buSzPts val="1300"/>
              <a:buChar char="●"/>
            </a:pPr>
            <a:r>
              <a:rPr lang="id"/>
              <a:t>Contoh untuk menampilkan gambar di HTML, kita bisa menggunakan tag &lt;img&gt; dengan atribut src yang berisikan lokasi gambar yang ingin kita tampilkan :</a:t>
            </a:r>
            <a:br>
              <a:rPr lang="id"/>
            </a:br>
            <a:r>
              <a:rPr lang="id"/>
              <a:t>&lt;img src=”lokasi/gambar/file.jpg”/&gt;</a:t>
            </a:r>
            <a:endParaRPr/>
          </a:p>
          <a:p>
            <a:pPr indent="-311150" lvl="0" marL="457200" rtl="0" algn="l">
              <a:spcBef>
                <a:spcPts val="0"/>
              </a:spcBef>
              <a:spcAft>
                <a:spcPts val="0"/>
              </a:spcAft>
              <a:buSzPts val="1300"/>
              <a:buChar char="●"/>
            </a:pPr>
            <a:r>
              <a:rPr lang="id"/>
              <a:t>Attribute bisa digunakan di Element biasa atau di Void Element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7"/>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96" name="Google Shape;19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97" name="Google Shape;197;p27"/>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Tidak Case Sensitive</a:t>
            </a:r>
            <a:endParaRPr/>
          </a:p>
        </p:txBody>
      </p:sp>
      <p:sp>
        <p:nvSpPr>
          <p:cNvPr id="304" name="Google Shape;304;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Penulisan tag di HTML tidak case sensitive, artinya huruf besar atau kecil tidak masalah</a:t>
            </a:r>
            <a:endParaRPr/>
          </a:p>
          <a:p>
            <a:pPr indent="-311150" lvl="0" marL="457200" rtl="0" algn="l">
              <a:spcBef>
                <a:spcPts val="0"/>
              </a:spcBef>
              <a:spcAft>
                <a:spcPts val="0"/>
              </a:spcAft>
              <a:buSzPts val="1300"/>
              <a:buChar char="●"/>
            </a:pPr>
            <a:r>
              <a:rPr lang="id"/>
              <a:t>Namun sangat disarankan menggunakan huruf kecil semua, misal &lt;p&gt;, jangan &lt;P&gt;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HTML</a:t>
            </a:r>
            <a:endParaRPr/>
          </a:p>
        </p:txBody>
      </p:sp>
      <p:pic>
        <p:nvPicPr>
          <p:cNvPr id="310" name="Google Shape;310;p46"/>
          <p:cNvPicPr preferRelativeResize="0"/>
          <p:nvPr/>
        </p:nvPicPr>
        <p:blipFill>
          <a:blip r:embed="rId3">
            <a:alphaModFix/>
          </a:blip>
          <a:stretch>
            <a:fillRect/>
          </a:stretch>
        </p:blipFill>
        <p:spPr>
          <a:xfrm>
            <a:off x="152400" y="2006250"/>
            <a:ext cx="489649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 Hosting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Host</a:t>
            </a:r>
            <a:endParaRPr/>
          </a:p>
        </p:txBody>
      </p:sp>
      <p:sp>
        <p:nvSpPr>
          <p:cNvPr id="321" name="Google Shape;321;p48"/>
          <p:cNvSpPr txBox="1"/>
          <p:nvPr>
            <p:ph idx="1" type="body"/>
          </p:nvPr>
        </p:nvSpPr>
        <p:spPr>
          <a:xfrm>
            <a:off x="729450" y="2078875"/>
            <a:ext cx="438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322" name="Google Shape;322;p48"/>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Web Host</a:t>
            </a:r>
            <a:endParaRPr/>
          </a:p>
        </p:txBody>
      </p:sp>
      <p:pic>
        <p:nvPicPr>
          <p:cNvPr id="328" name="Google Shape;328;p49"/>
          <p:cNvPicPr preferRelativeResize="0"/>
          <p:nvPr/>
        </p:nvPicPr>
        <p:blipFill>
          <a:blip r:embed="rId3">
            <a:alphaModFix/>
          </a:blip>
          <a:stretch>
            <a:fillRect/>
          </a:stretch>
        </p:blipFill>
        <p:spPr>
          <a:xfrm>
            <a:off x="152400" y="2006250"/>
            <a:ext cx="8839204" cy="20889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Niagahoster</a:t>
            </a:r>
            <a:endParaRPr/>
          </a:p>
        </p:txBody>
      </p:sp>
      <p:sp>
        <p:nvSpPr>
          <p:cNvPr id="334" name="Google Shape;334;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Niagahoster adalah salah satu Web Hosting yang terpercaya di Indonesia</a:t>
            </a:r>
            <a:endParaRPr/>
          </a:p>
          <a:p>
            <a:pPr indent="-311150" lvl="0" marL="457200" rtl="0" algn="l">
              <a:spcBef>
                <a:spcPts val="0"/>
              </a:spcBef>
              <a:spcAft>
                <a:spcPts val="0"/>
              </a:spcAft>
              <a:buSzPts val="1300"/>
              <a:buChar char="●"/>
            </a:pPr>
            <a:r>
              <a:rPr lang="id"/>
              <a:t>Niagahoster menyediakan berbagai layanan Web Hosting dan juga Domain</a:t>
            </a:r>
            <a:endParaRPr/>
          </a:p>
          <a:p>
            <a:pPr indent="-311150" lvl="0" marL="457200" rtl="0" algn="l">
              <a:spcBef>
                <a:spcPts val="0"/>
              </a:spcBef>
              <a:spcAft>
                <a:spcPts val="0"/>
              </a:spcAft>
              <a:buSzPts val="1300"/>
              <a:buChar char="●"/>
            </a:pPr>
            <a:r>
              <a:rPr lang="id"/>
              <a:t>Garansi 30 hari uang kembali kalau pelanggan tidak puas dengan layanan</a:t>
            </a:r>
            <a:endParaRPr/>
          </a:p>
          <a:p>
            <a:pPr indent="-311150" lvl="0" marL="457200" rtl="0" algn="l">
              <a:spcBef>
                <a:spcPts val="0"/>
              </a:spcBef>
              <a:spcAft>
                <a:spcPts val="0"/>
              </a:spcAft>
              <a:buSzPts val="1300"/>
              <a:buChar char="●"/>
            </a:pPr>
            <a:r>
              <a:rPr lang="id"/>
              <a:t>Yang paling penting adalah, Niagahoster menjamin uptime 99.99%, artinya website kita dijamin bisa selalu diakses kapanpun dimanapun</a:t>
            </a:r>
            <a:endParaRPr/>
          </a:p>
          <a:p>
            <a:pPr indent="-311150" lvl="0" marL="457200" rtl="0" algn="l">
              <a:spcBef>
                <a:spcPts val="0"/>
              </a:spcBef>
              <a:spcAft>
                <a:spcPts val="0"/>
              </a:spcAft>
              <a:buSzPts val="1300"/>
              <a:buChar char="●"/>
            </a:pPr>
            <a:r>
              <a:rPr lang="id"/>
              <a:t>Dan jika ada kendala, kita bisa chat ke customer service nya yang aktif 24 jam</a:t>
            </a:r>
            <a:endParaRPr/>
          </a:p>
          <a:p>
            <a:pPr indent="-311150" lvl="0" marL="457200" rtl="0" algn="l">
              <a:spcBef>
                <a:spcPts val="0"/>
              </a:spcBef>
              <a:spcAft>
                <a:spcPts val="0"/>
              </a:spcAft>
              <a:buSzPts val="1300"/>
              <a:buChar char="●"/>
            </a:pPr>
            <a:r>
              <a:rPr lang="id" u="sng">
                <a:solidFill>
                  <a:schemeClr val="hlink"/>
                </a:solidFill>
                <a:hlinkClick r:id="rId3"/>
              </a:rPr>
              <a:t>https://www.niagahoster.co.id/</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Persiapan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345" name="Google Shape;345;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mulai belajar HTML, kita perlu mempersiapkan peralatan yang kita butuhkan untuk membuat kode HTML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Instalasi Perangkat Lunak</a:t>
            </a:r>
            <a:endParaRPr/>
          </a:p>
        </p:txBody>
      </p:sp>
      <p:sp>
        <p:nvSpPr>
          <p:cNvPr id="351" name="Google Shape;351;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belajar HTML, kita membutuhkan dua buah perangkat lunak, Code Editor (kode editor) dan Web Browser (Perambah)</a:t>
            </a:r>
            <a:endParaRPr/>
          </a:p>
          <a:p>
            <a:pPr indent="-311150" lvl="0" marL="457200" rtl="0" algn="l">
              <a:spcBef>
                <a:spcPts val="0"/>
              </a:spcBef>
              <a:spcAft>
                <a:spcPts val="0"/>
              </a:spcAft>
              <a:buSzPts val="1300"/>
              <a:buChar char="●"/>
            </a:pPr>
            <a:r>
              <a:rPr lang="id"/>
              <a:t>Pada kelas ini, kita akan menggunakan aplikasi yang populer untuk pengembang Web, yaitu Visual Studio Code sebagai kode editor dan Google Chrome sebagai web browser</a:t>
            </a:r>
            <a:endParaRPr/>
          </a:p>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Google Chrome : </a:t>
            </a:r>
            <a:r>
              <a:rPr lang="id" u="sng">
                <a:solidFill>
                  <a:schemeClr val="hlink"/>
                </a:solidFill>
                <a:hlinkClick r:id="rId4"/>
              </a:rPr>
              <a:t>https://www.google.com/chrome/</a:t>
            </a:r>
            <a:r>
              <a:rPr lang="id"/>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355" name="Shape 355"/>
        <p:cNvGrpSpPr/>
        <p:nvPr/>
      </p:nvGrpSpPr>
      <p:grpSpPr>
        <a:xfrm>
          <a:off x="0" y="0"/>
          <a:ext cx="0" cy="0"/>
          <a:chOff x="0" y="0"/>
          <a:chExt cx="0" cy="0"/>
        </a:xfrm>
      </p:grpSpPr>
      <p:sp>
        <p:nvSpPr>
          <p:cNvPr id="356" name="Google Shape;356;p5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203" name="Google Shape;20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8"/>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362" name="Google Shape;362;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alangkah baiknya kita buat dalam satu Project (Proyek) yang berisikan kode-kode Web tersebut</a:t>
            </a:r>
            <a:endParaRPr/>
          </a:p>
          <a:p>
            <a:pPr indent="-311150" lvl="0" marL="457200" rtl="0" algn="l">
              <a:spcBef>
                <a:spcPts val="0"/>
              </a:spcBef>
              <a:spcAft>
                <a:spcPts val="0"/>
              </a:spcAft>
              <a:buSzPts val="1300"/>
              <a:buChar char="●"/>
            </a:pPr>
            <a:r>
              <a:rPr lang="id"/>
              <a:t>Tidak usah bingung dengan istilah Project, karena sebenarnya hanyalah sebuah Folder / Directory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 : Buatlah Project</a:t>
            </a:r>
            <a:endParaRPr/>
          </a:p>
        </p:txBody>
      </p:sp>
      <p:sp>
        <p:nvSpPr>
          <p:cNvPr id="368" name="Google Shape;368;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buatlah Project / Folder / Directory dengan nama :</a:t>
            </a:r>
            <a:br>
              <a:rPr lang="id"/>
            </a:br>
            <a:r>
              <a:rPr lang="id"/>
              <a:t>belajar-html-dasar</a:t>
            </a:r>
            <a:endParaRPr/>
          </a:p>
          <a:p>
            <a:pPr indent="-311150" lvl="0" marL="457200" rtl="0" algn="l">
              <a:spcBef>
                <a:spcPts val="0"/>
              </a:spcBef>
              <a:spcAft>
                <a:spcPts val="0"/>
              </a:spcAft>
              <a:buSzPts val="1300"/>
              <a:buChar char="●"/>
            </a:pPr>
            <a:r>
              <a:rPr lang="id"/>
              <a:t>Disarankan tidak menggunakan spasi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372" name="Shape 372"/>
        <p:cNvGrpSpPr/>
        <p:nvPr/>
      </p:nvGrpSpPr>
      <p:grpSpPr>
        <a:xfrm>
          <a:off x="0" y="0"/>
          <a:ext cx="0" cy="0"/>
          <a:chOff x="0" y="0"/>
          <a:chExt cx="0" cy="0"/>
        </a:xfrm>
      </p:grpSpPr>
      <p:sp>
        <p:nvSpPr>
          <p:cNvPr id="373" name="Google Shape;373;p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Hello World</a:t>
            </a:r>
            <a:endParaRPr/>
          </a:p>
        </p:txBody>
      </p:sp>
      <p:sp>
        <p:nvSpPr>
          <p:cNvPr id="379" name="Google Shape;379;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kebiasaan pengembang Web ketika pertama kali belajar, adalah membuat halaman Hello World (Halo Dunia)</a:t>
            </a:r>
            <a:endParaRPr/>
          </a:p>
          <a:p>
            <a:pPr indent="-311150" lvl="0" marL="457200" rtl="0" algn="l">
              <a:spcBef>
                <a:spcPts val="0"/>
              </a:spcBef>
              <a:spcAft>
                <a:spcPts val="0"/>
              </a:spcAft>
              <a:buSzPts val="1300"/>
              <a:buChar char="●"/>
            </a:pPr>
            <a:r>
              <a:rPr lang="id"/>
              <a:t>Halamannya sederhana, hanya berisikan tulisan Hello World saja</a:t>
            </a:r>
            <a:endParaRPr/>
          </a:p>
          <a:p>
            <a:pPr indent="-311150" lvl="0" marL="457200" rtl="0" algn="l">
              <a:spcBef>
                <a:spcPts val="0"/>
              </a:spcBef>
              <a:spcAft>
                <a:spcPts val="0"/>
              </a:spcAft>
              <a:buSzPts val="1300"/>
              <a:buChar char="●"/>
            </a:pPr>
            <a:r>
              <a:rPr lang="id"/>
              <a:t>Sekarang kita akan coba membuat halaman Web Hello World dengan menggunakan HTML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Body</a:t>
            </a:r>
            <a:endParaRPr/>
          </a:p>
        </p:txBody>
      </p:sp>
      <p:sp>
        <p:nvSpPr>
          <p:cNvPr id="385" name="Google Shape;385;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Struktur HTML, dimulai dengan menggunakan tag html</a:t>
            </a:r>
            <a:endParaRPr/>
          </a:p>
          <a:p>
            <a:pPr indent="-311150" lvl="0" marL="457200" rtl="0" algn="l">
              <a:spcBef>
                <a:spcPts val="0"/>
              </a:spcBef>
              <a:spcAft>
                <a:spcPts val="0"/>
              </a:spcAft>
              <a:buSzPts val="1300"/>
              <a:buChar char="●"/>
            </a:pPr>
            <a:r>
              <a:rPr lang="id"/>
              <a:t>Di dalam tag html, terdapat tag body</a:t>
            </a:r>
            <a:endParaRPr/>
          </a:p>
          <a:p>
            <a:pPr indent="-311150" lvl="0" marL="457200" rtl="0" algn="l">
              <a:spcBef>
                <a:spcPts val="0"/>
              </a:spcBef>
              <a:spcAft>
                <a:spcPts val="0"/>
              </a:spcAft>
              <a:buSzPts val="1300"/>
              <a:buChar char="●"/>
            </a:pPr>
            <a:r>
              <a:rPr lang="id"/>
              <a:t>Di dalam tag body, kita bisa memasukkan tag apapun termasuk tulisan, yang nanti secara otomatis akan ditampilkan di halaman web oleh aplikasi Web Browser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World</a:t>
            </a:r>
            <a:endParaRPr/>
          </a:p>
        </p:txBody>
      </p:sp>
      <p:pic>
        <p:nvPicPr>
          <p:cNvPr id="391" name="Google Shape;391;p60"/>
          <p:cNvPicPr preferRelativeResize="0"/>
          <p:nvPr/>
        </p:nvPicPr>
        <p:blipFill>
          <a:blip r:embed="rId3">
            <a:alphaModFix/>
          </a:blip>
          <a:stretch>
            <a:fillRect/>
          </a:stretch>
        </p:blipFill>
        <p:spPr>
          <a:xfrm>
            <a:off x="152400" y="2006250"/>
            <a:ext cx="7462126" cy="2984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Halaman Hello World</a:t>
            </a:r>
            <a:endParaRPr/>
          </a:p>
        </p:txBody>
      </p:sp>
      <p:sp>
        <p:nvSpPr>
          <p:cNvPr id="397" name="Google Shape;397;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halaman HTML yang sudah kita buat, kita bisa langsung membukanya menggunakan aplikasi Web Browser Google Chrome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Tampilan : Hello World</a:t>
            </a:r>
            <a:endParaRPr/>
          </a:p>
        </p:txBody>
      </p:sp>
      <p:pic>
        <p:nvPicPr>
          <p:cNvPr id="403" name="Google Shape;403;p62"/>
          <p:cNvPicPr preferRelativeResize="0"/>
          <p:nvPr/>
        </p:nvPicPr>
        <p:blipFill>
          <a:blip r:embed="rId3">
            <a:alphaModFix/>
          </a:blip>
          <a:stretch>
            <a:fillRect/>
          </a:stretch>
        </p:blipFill>
        <p:spPr>
          <a:xfrm>
            <a:off x="152400" y="2006250"/>
            <a:ext cx="7156336" cy="298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07" name="Shape 407"/>
        <p:cNvGrpSpPr/>
        <p:nvPr/>
      </p:nvGrpSpPr>
      <p:grpSpPr>
        <a:xfrm>
          <a:off x="0" y="0"/>
          <a:ext cx="0" cy="0"/>
          <a:chOff x="0" y="0"/>
          <a:chExt cx="0" cy="0"/>
        </a:xfrm>
      </p:grpSpPr>
      <p:sp>
        <p:nvSpPr>
          <p:cNvPr id="408" name="Google Shape;408;p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Komputer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di Komputer</a:t>
            </a:r>
            <a:endParaRPr/>
          </a:p>
        </p:txBody>
      </p:sp>
      <p:sp>
        <p:nvSpPr>
          <p:cNvPr id="414" name="Google Shape;414;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coba membuka file HTML yang sudah kita buat menggunakan Web Browser</a:t>
            </a:r>
            <a:endParaRPr/>
          </a:p>
          <a:p>
            <a:pPr indent="-311150" lvl="0" marL="457200" rtl="0" algn="l">
              <a:spcBef>
                <a:spcPts val="0"/>
              </a:spcBef>
              <a:spcAft>
                <a:spcPts val="0"/>
              </a:spcAft>
              <a:buSzPts val="1300"/>
              <a:buChar char="●"/>
            </a:pPr>
            <a:r>
              <a:rPr lang="id"/>
              <a:t>Namun cara seperti itu bukanlah hal yang baik, karena nanti akan ada beberapa fitur di HTML yang tidak berfungsi, oleh karena itu, disarankan untuk menjalankan Web yang kita buat menggunakan aplikasi Web Server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209" name="Google Shape;20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Mampu mengoperasikan Komputer (Windows, Mac / Linux)</a:t>
            </a:r>
            <a:endParaRPr/>
          </a:p>
          <a:p>
            <a:pPr indent="-311150" lvl="0" marL="457200" rtl="0" algn="l">
              <a:spcBef>
                <a:spcPts val="0"/>
              </a:spcBef>
              <a:spcAft>
                <a:spcPts val="0"/>
              </a:spcAft>
              <a:buSzPts val="1300"/>
              <a:buChar char="●"/>
            </a:pPr>
            <a:r>
              <a:rPr lang="id"/>
              <a:t>Mampu</a:t>
            </a:r>
            <a:r>
              <a:rPr lang="id"/>
              <a:t> menginstall aplikasi di Komputer (Windows, Mac / Linux)</a:t>
            </a:r>
            <a:endParaRPr/>
          </a:p>
          <a:p>
            <a:pPr indent="-311150" lvl="0" marL="457200" rtl="0" algn="l">
              <a:spcBef>
                <a:spcPts val="0"/>
              </a:spcBef>
              <a:spcAft>
                <a:spcPts val="0"/>
              </a:spcAft>
              <a:buSzPts val="1300"/>
              <a:buChar char="●"/>
            </a:pPr>
            <a:r>
              <a:rPr lang="id"/>
              <a:t>Mampu</a:t>
            </a:r>
            <a:r>
              <a:rPr lang="id"/>
              <a:t> mengakses Web</a:t>
            </a:r>
            <a:endParaRPr/>
          </a:p>
          <a:p>
            <a:pPr indent="-311150" lvl="0" marL="457200" rtl="0" algn="l">
              <a:spcBef>
                <a:spcPts val="0"/>
              </a:spcBef>
              <a:spcAft>
                <a:spcPts val="0"/>
              </a:spcAft>
              <a:buSzPts val="1300"/>
              <a:buChar char="●"/>
            </a:pPr>
            <a:r>
              <a:rPr lang="id"/>
              <a:t>Mengerti cara membuat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Live Server</a:t>
            </a:r>
            <a:endParaRPr/>
          </a:p>
        </p:txBody>
      </p:sp>
      <p:sp>
        <p:nvSpPr>
          <p:cNvPr id="420" name="Google Shape;420;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Aplikasi Web Server ada banyak sekali, namun kita akan menggunakan yang paling mudah yaitu sebuah extension di Visual Studio Code</a:t>
            </a:r>
            <a:endParaRPr/>
          </a:p>
          <a:p>
            <a:pPr indent="-311150" lvl="0" marL="457200" rtl="0" algn="l">
              <a:spcBef>
                <a:spcPts val="0"/>
              </a:spcBef>
              <a:spcAft>
                <a:spcPts val="0"/>
              </a:spcAft>
              <a:buSzPts val="1300"/>
              <a:buChar char="●"/>
            </a:pPr>
            <a:r>
              <a:rPr lang="id"/>
              <a:t>Kita bisa install extension bernama Live Server, yang bisa digunakan untuk menjalankan Web Server dari Visual Studio Code secara mudah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24" name="Shape 424"/>
        <p:cNvGrpSpPr/>
        <p:nvPr/>
      </p:nvGrpSpPr>
      <p:grpSpPr>
        <a:xfrm>
          <a:off x="0" y="0"/>
          <a:ext cx="0" cy="0"/>
          <a:chOff x="0" y="0"/>
          <a:chExt cx="0" cy="0"/>
        </a:xfrm>
      </p:grpSpPr>
      <p:sp>
        <p:nvSpPr>
          <p:cNvPr id="425" name="Google Shape;425;p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Web Hosting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431" name="Google Shape;431;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Buka Niagahoster : </a:t>
            </a:r>
            <a:r>
              <a:rPr lang="id" u="sng">
                <a:solidFill>
                  <a:schemeClr val="hlink"/>
                </a:solidFill>
                <a:hlinkClick r:id="rId3"/>
              </a:rPr>
              <a:t>https://www.niagahoster.co.id/</a:t>
            </a:r>
            <a:r>
              <a:rPr lang="id"/>
              <a:t> </a:t>
            </a:r>
            <a:endParaRPr/>
          </a:p>
          <a:p>
            <a:pPr indent="-311150" lvl="0" marL="457200" rtl="0" algn="l">
              <a:spcBef>
                <a:spcPts val="0"/>
              </a:spcBef>
              <a:spcAft>
                <a:spcPts val="0"/>
              </a:spcAft>
              <a:buSzPts val="1300"/>
              <a:buChar char="●"/>
            </a:pPr>
            <a:r>
              <a:rPr lang="id"/>
              <a:t>Membeli Paket Unlimited Hosting</a:t>
            </a:r>
            <a:endParaRPr/>
          </a:p>
          <a:p>
            <a:pPr indent="-311150" lvl="0" marL="457200" rtl="0" algn="l">
              <a:spcBef>
                <a:spcPts val="0"/>
              </a:spcBef>
              <a:spcAft>
                <a:spcPts val="0"/>
              </a:spcAft>
              <a:buSzPts val="1300"/>
              <a:buChar char="●"/>
            </a:pPr>
            <a:r>
              <a:rPr lang="id"/>
              <a:t>Membeli Domain Gratis</a:t>
            </a:r>
            <a:endParaRPr/>
          </a:p>
          <a:p>
            <a:pPr indent="-311150" lvl="0" marL="457200" rtl="0" algn="l">
              <a:spcBef>
                <a:spcPts val="0"/>
              </a:spcBef>
              <a:spcAft>
                <a:spcPts val="0"/>
              </a:spcAft>
              <a:buSzPts val="1300"/>
              <a:buChar char="●"/>
            </a:pPr>
            <a:r>
              <a:rPr lang="id"/>
              <a:t>Gunakan kode voucher PZN untuk mendapatkan diskon tambahan untuk member baru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Web di Niagahoster</a:t>
            </a:r>
            <a:endParaRPr/>
          </a:p>
        </p:txBody>
      </p:sp>
      <p:sp>
        <p:nvSpPr>
          <p:cNvPr id="437" name="Google Shape;437;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Masuk ke Control Panel untuk Unlimited Hosting</a:t>
            </a:r>
            <a:endParaRPr/>
          </a:p>
          <a:p>
            <a:pPr indent="-311150" lvl="0" marL="457200" rtl="0" algn="l">
              <a:spcBef>
                <a:spcPts val="0"/>
              </a:spcBef>
              <a:spcAft>
                <a:spcPts val="0"/>
              </a:spcAft>
              <a:buSzPts val="1300"/>
              <a:buChar char="●"/>
            </a:pPr>
            <a:r>
              <a:rPr lang="id"/>
              <a:t>Upload / Unggah file HTML yang kita buat</a:t>
            </a:r>
            <a:endParaRPr/>
          </a:p>
          <a:p>
            <a:pPr indent="-311150" lvl="0" marL="457200" rtl="0" algn="l">
              <a:spcBef>
                <a:spcPts val="0"/>
              </a:spcBef>
              <a:spcAft>
                <a:spcPts val="0"/>
              </a:spcAft>
              <a:buSzPts val="1300"/>
              <a:buChar char="●"/>
            </a:pPr>
            <a:r>
              <a:rPr lang="id"/>
              <a:t>Akses melalui domain web yang sudah kita beli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Penamaan File 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Penamaan File HTML</a:t>
            </a:r>
            <a:endParaRPr/>
          </a:p>
        </p:txBody>
      </p:sp>
      <p:sp>
        <p:nvSpPr>
          <p:cNvPr id="448" name="Google Shape;448;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Sebenarnya tidak ada aturan dalam pembuatan nama file untuk HTML</a:t>
            </a:r>
            <a:endParaRPr/>
          </a:p>
          <a:p>
            <a:pPr indent="-311150" lvl="0" marL="457200" rtl="0" algn="l">
              <a:spcBef>
                <a:spcPts val="0"/>
              </a:spcBef>
              <a:spcAft>
                <a:spcPts val="0"/>
              </a:spcAft>
              <a:buSzPts val="1300"/>
              <a:buChar char="●"/>
            </a:pPr>
            <a:r>
              <a:rPr lang="id"/>
              <a:t>Kita bisa menggunakan nama file apapun, dan huruf besar dan kecil apapun</a:t>
            </a:r>
            <a:endParaRPr/>
          </a:p>
          <a:p>
            <a:pPr indent="-311150" lvl="0" marL="457200" rtl="0" algn="l">
              <a:spcBef>
                <a:spcPts val="0"/>
              </a:spcBef>
              <a:spcAft>
                <a:spcPts val="0"/>
              </a:spcAft>
              <a:buSzPts val="1300"/>
              <a:buChar char="●"/>
            </a:pPr>
            <a:r>
              <a:rPr lang="id"/>
              <a:t>Namun karena file HTML akan diakses sebagai URL pada web browser, misal :</a:t>
            </a:r>
            <a:br>
              <a:rPr lang="id"/>
            </a:br>
            <a:r>
              <a:rPr lang="id" u="sng">
                <a:solidFill>
                  <a:schemeClr val="hlink"/>
                </a:solidFill>
                <a:hlinkClick r:id="rId3"/>
              </a:rPr>
              <a:t>www.programmerzamannow.com/namafile.html</a:t>
            </a:r>
            <a:endParaRPr/>
          </a:p>
          <a:p>
            <a:pPr indent="-311150" lvl="0" marL="457200" rtl="0" algn="l">
              <a:spcBef>
                <a:spcPts val="0"/>
              </a:spcBef>
              <a:spcAft>
                <a:spcPts val="0"/>
              </a:spcAft>
              <a:buSzPts val="1300"/>
              <a:buChar char="●"/>
            </a:pPr>
            <a:r>
              <a:rPr lang="id"/>
              <a:t>Maka sangat disarankan mengikuti praktek yang baik penamaan URL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Praktek Baik Penamaan File HTML</a:t>
            </a:r>
            <a:endParaRPr/>
          </a:p>
        </p:txBody>
      </p:sp>
      <p:sp>
        <p:nvSpPr>
          <p:cNvPr id="454" name="Google Shape;454;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Jangan menggunakan huruf besar, selalu gunakan huruf kecil semua, misal :</a:t>
            </a:r>
            <a:br>
              <a:rPr lang="id"/>
            </a:br>
            <a:r>
              <a:rPr lang="id"/>
              <a:t>index.html, home.html, belajar.html, eko.html, dan lain-lain</a:t>
            </a:r>
            <a:endParaRPr/>
          </a:p>
          <a:p>
            <a:pPr indent="-311150" lvl="0" marL="457200" rtl="0" algn="l">
              <a:spcBef>
                <a:spcPts val="0"/>
              </a:spcBef>
              <a:spcAft>
                <a:spcPts val="0"/>
              </a:spcAft>
              <a:buSzPts val="1300"/>
              <a:buChar char="●"/>
            </a:pPr>
            <a:r>
              <a:rPr lang="id"/>
              <a:t>Jangan menggunakan spasi pada nama file, jika butuh pemisah, gunakan - atau _, misal :</a:t>
            </a:r>
            <a:br>
              <a:rPr lang="id"/>
            </a:br>
            <a:r>
              <a:rPr lang="id"/>
              <a:t>belajar-html.html, halaman-login.html, belajar_html.html</a:t>
            </a:r>
            <a:endParaRPr/>
          </a:p>
          <a:p>
            <a:pPr indent="-311150" lvl="0" marL="457200" rtl="0" algn="l">
              <a:spcBef>
                <a:spcPts val="0"/>
              </a:spcBef>
              <a:spcAft>
                <a:spcPts val="0"/>
              </a:spcAft>
              <a:buSzPts val="1300"/>
              <a:buChar char="●"/>
            </a:pPr>
            <a:r>
              <a:rPr lang="id"/>
              <a:t>Jika butuh membuat folder di, gunakan aturan yang sama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a:t>
            </a:r>
            <a:endParaRPr/>
          </a:p>
        </p:txBody>
      </p:sp>
      <p:sp>
        <p:nvSpPr>
          <p:cNvPr id="465" name="Google Shape;465;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dokumen atau buku, biasanya terdapat Heading</a:t>
            </a:r>
            <a:endParaRPr/>
          </a:p>
          <a:p>
            <a:pPr indent="-311150" lvl="0" marL="457200" rtl="0" algn="l">
              <a:spcBef>
                <a:spcPts val="0"/>
              </a:spcBef>
              <a:spcAft>
                <a:spcPts val="0"/>
              </a:spcAft>
              <a:buSzPts val="1300"/>
              <a:buChar char="●"/>
            </a:pPr>
            <a:r>
              <a:rPr lang="id"/>
              <a:t>Heading adalah kata-kata yang mendeskripsikan isi dari tulisan yang kita buat. </a:t>
            </a:r>
            <a:endParaRPr/>
          </a:p>
          <a:p>
            <a:pPr indent="-311150" lvl="0" marL="457200" rtl="0" algn="l">
              <a:spcBef>
                <a:spcPts val="0"/>
              </a:spcBef>
              <a:spcAft>
                <a:spcPts val="0"/>
              </a:spcAft>
              <a:buSzPts val="1300"/>
              <a:buChar char="●"/>
            </a:pPr>
            <a:r>
              <a:rPr lang="id"/>
              <a:t>Seperti judul, tapi untuk bagian tulisan nya</a:t>
            </a:r>
            <a:endParaRPr/>
          </a:p>
          <a:p>
            <a:pPr indent="-311150" lvl="0" marL="457200" rtl="0" algn="l">
              <a:spcBef>
                <a:spcPts val="0"/>
              </a:spcBef>
              <a:spcAft>
                <a:spcPts val="0"/>
              </a:spcAft>
              <a:buSzPts val="1300"/>
              <a:buChar char="●"/>
            </a:pPr>
            <a:r>
              <a:rPr lang="id"/>
              <a:t>Contoh ketika kita melihat buku, Heading sering digunakan untuk tulisan Bab</a:t>
            </a:r>
            <a:endParaRPr/>
          </a:p>
          <a:p>
            <a:pPr indent="-311150" lvl="0" marL="457200" rtl="0" algn="l">
              <a:spcBef>
                <a:spcPts val="0"/>
              </a:spcBef>
              <a:spcAft>
                <a:spcPts val="0"/>
              </a:spcAft>
              <a:buSzPts val="1300"/>
              <a:buChar char="●"/>
            </a:pPr>
            <a:r>
              <a:rPr lang="id"/>
              <a:t>Di HTML, kita bisa membuat Heading dengan tag 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Tingkatan Heading</a:t>
            </a:r>
            <a:endParaRPr/>
          </a:p>
        </p:txBody>
      </p:sp>
      <p:sp>
        <p:nvSpPr>
          <p:cNvPr id="471" name="Google Shape;471;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Heading memiliki tingkatan, paling tinggi adalah tingkatan 1, selanjutnya tingkatan 2, 3, dan seterusnya</a:t>
            </a:r>
            <a:endParaRPr/>
          </a:p>
          <a:p>
            <a:pPr indent="-311150" lvl="0" marL="457200" rtl="0" algn="l">
              <a:spcBef>
                <a:spcPts val="0"/>
              </a:spcBef>
              <a:spcAft>
                <a:spcPts val="0"/>
              </a:spcAft>
              <a:buSzPts val="1300"/>
              <a:buChar char="●"/>
            </a:pPr>
            <a:r>
              <a:rPr lang="id"/>
              <a:t>Yang membedakan biasanya ukuran huruf nya akan semakin kecil</a:t>
            </a:r>
            <a:endParaRPr/>
          </a:p>
          <a:p>
            <a:pPr indent="-311150" lvl="0" marL="457200" rtl="0" algn="l">
              <a:spcBef>
                <a:spcPts val="0"/>
              </a:spcBef>
              <a:spcAft>
                <a:spcPts val="0"/>
              </a:spcAft>
              <a:buSzPts val="1300"/>
              <a:buChar char="●"/>
            </a:pPr>
            <a:r>
              <a:rPr lang="id"/>
              <a:t>Di HTML, kita bisa menggunakan tag h1, h2, h3 dan seterusnya untuk menentukan tingkatan Heading</a:t>
            </a:r>
            <a:endParaRPr/>
          </a:p>
          <a:p>
            <a:pPr indent="-311150" lvl="0" marL="457200" rtl="0" algn="l">
              <a:spcBef>
                <a:spcPts val="0"/>
              </a:spcBef>
              <a:spcAft>
                <a:spcPts val="0"/>
              </a:spcAft>
              <a:buSzPts val="1300"/>
              <a:buChar char="●"/>
            </a:pPr>
            <a:r>
              <a:rPr lang="id"/>
              <a:t>HTML mendukung sampai heading tingkatan ke 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215" name="Google Shape;215;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Pengenalan HTML</a:t>
            </a:r>
            <a:endParaRPr/>
          </a:p>
          <a:p>
            <a:pPr indent="-311150" lvl="0" marL="457200" rtl="0" algn="l">
              <a:spcBef>
                <a:spcPts val="0"/>
              </a:spcBef>
              <a:spcAft>
                <a:spcPts val="0"/>
              </a:spcAft>
              <a:buSzPts val="1300"/>
              <a:buChar char="●"/>
            </a:pPr>
            <a:r>
              <a:rPr lang="id"/>
              <a:t>Pengenalan Web Hosting</a:t>
            </a:r>
            <a:endParaRPr/>
          </a:p>
          <a:p>
            <a:pPr indent="-311150" lvl="0" marL="457200" rtl="0" algn="l">
              <a:spcBef>
                <a:spcPts val="0"/>
              </a:spcBef>
              <a:spcAft>
                <a:spcPts val="0"/>
              </a:spcAft>
              <a:buSzPts val="1300"/>
              <a:buChar char="●"/>
            </a:pPr>
            <a:r>
              <a:rPr lang="id"/>
              <a:t>Membuat kode HTML</a:t>
            </a:r>
            <a:endParaRPr/>
          </a:p>
          <a:p>
            <a:pPr indent="-311150" lvl="0" marL="457200" rtl="0" algn="l">
              <a:spcBef>
                <a:spcPts val="0"/>
              </a:spcBef>
              <a:spcAft>
                <a:spcPts val="0"/>
              </a:spcAft>
              <a:buSzPts val="1300"/>
              <a:buChar char="●"/>
            </a:pPr>
            <a:r>
              <a:rPr lang="id"/>
              <a:t>Menjalankan Web di Hosting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 di Microsoft Word</a:t>
            </a:r>
            <a:endParaRPr/>
          </a:p>
        </p:txBody>
      </p:sp>
      <p:pic>
        <p:nvPicPr>
          <p:cNvPr id="477" name="Google Shape;477;p75"/>
          <p:cNvPicPr preferRelativeResize="0"/>
          <p:nvPr/>
        </p:nvPicPr>
        <p:blipFill>
          <a:blip r:embed="rId3">
            <a:alphaModFix/>
          </a:blip>
          <a:stretch>
            <a:fillRect/>
          </a:stretch>
        </p:blipFill>
        <p:spPr>
          <a:xfrm>
            <a:off x="1555788" y="2006250"/>
            <a:ext cx="6036030"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Heading</a:t>
            </a:r>
            <a:endParaRPr/>
          </a:p>
        </p:txBody>
      </p:sp>
      <p:pic>
        <p:nvPicPr>
          <p:cNvPr id="483" name="Google Shape;483;p76"/>
          <p:cNvPicPr preferRelativeResize="0"/>
          <p:nvPr/>
        </p:nvPicPr>
        <p:blipFill>
          <a:blip r:embed="rId3">
            <a:alphaModFix/>
          </a:blip>
          <a:stretch>
            <a:fillRect/>
          </a:stretch>
        </p:blipFill>
        <p:spPr>
          <a:xfrm>
            <a:off x="152400" y="2006250"/>
            <a:ext cx="5921334"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Paragraph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tulisan, biasanya selain Heading (judul), kita juga biasanya membuat paragraf</a:t>
            </a:r>
            <a:endParaRPr/>
          </a:p>
          <a:p>
            <a:pPr indent="-311150" lvl="0" marL="457200" rtl="0" algn="l">
              <a:spcBef>
                <a:spcPts val="0"/>
              </a:spcBef>
              <a:spcAft>
                <a:spcPts val="0"/>
              </a:spcAft>
              <a:buSzPts val="1300"/>
              <a:buChar char="●"/>
            </a:pPr>
            <a:r>
              <a:rPr lang="id"/>
              <a:t>Di HTML, kita bisa menggunakan tag p untuk membuat paragraf</a:t>
            </a:r>
            <a:endParaRPr/>
          </a:p>
          <a:p>
            <a:pPr indent="-311150" lvl="0" marL="457200" rtl="0" algn="l">
              <a:spcBef>
                <a:spcPts val="0"/>
              </a:spcBef>
              <a:spcAft>
                <a:spcPts val="0"/>
              </a:spcAft>
              <a:buSzPts val="1300"/>
              <a:buChar char="●"/>
            </a:pPr>
            <a:r>
              <a:rPr lang="id"/>
              <a:t>Paragraf selalu mulai dengan baris baru</a:t>
            </a:r>
            <a:endParaRPr/>
          </a:p>
        </p:txBody>
      </p:sp>
      <p:sp>
        <p:nvSpPr>
          <p:cNvPr id="494" name="Google Shape;494;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Paragraph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Paragraph</a:t>
            </a:r>
            <a:endParaRPr/>
          </a:p>
        </p:txBody>
      </p:sp>
      <p:pic>
        <p:nvPicPr>
          <p:cNvPr id="500" name="Google Shape;500;p79"/>
          <p:cNvPicPr preferRelativeResize="0"/>
          <p:nvPr/>
        </p:nvPicPr>
        <p:blipFill>
          <a:blip r:embed="rId3">
            <a:alphaModFix/>
          </a:blip>
          <a:stretch>
            <a:fillRect/>
          </a:stretch>
        </p:blipFill>
        <p:spPr>
          <a:xfrm>
            <a:off x="152400" y="2006250"/>
            <a:ext cx="692528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Browser Menampilkan HTML</a:t>
            </a:r>
            <a:endParaRPr/>
          </a:p>
        </p:txBody>
      </p:sp>
      <p:sp>
        <p:nvSpPr>
          <p:cNvPr id="506" name="Google Shape;506;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tidak bisa </a:t>
            </a:r>
            <a:r>
              <a:rPr lang="id"/>
              <a:t>mengontrol</a:t>
            </a:r>
            <a:r>
              <a:rPr lang="id"/>
              <a:t> cara Web Browser menampilkan tulisan, seperti di Paragraph atau Heading misalnya</a:t>
            </a:r>
            <a:endParaRPr/>
          </a:p>
          <a:p>
            <a:pPr indent="-311150" lvl="0" marL="457200" rtl="0" algn="l">
              <a:spcBef>
                <a:spcPts val="0"/>
              </a:spcBef>
              <a:spcAft>
                <a:spcPts val="0"/>
              </a:spcAft>
              <a:buSzPts val="1300"/>
              <a:buChar char="●"/>
            </a:pPr>
            <a:r>
              <a:rPr lang="id"/>
              <a:t>Menambahkan enter atau spasi di tulisan, tidak akan menjadikan tampilannya seperti itu di Web Browser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Entities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Reserved Characters</a:t>
            </a:r>
            <a:endParaRPr/>
          </a:p>
        </p:txBody>
      </p:sp>
      <p:sp>
        <p:nvSpPr>
          <p:cNvPr id="517" name="Google Shape;517;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Beberapa karakter sudah dipesan oleh HTML, sehingga kita tidak bisa gunakan pada tulisan teks biasa, contoh karakter &lt;, / atau &gt;</a:t>
            </a:r>
            <a:endParaRPr/>
          </a:p>
          <a:p>
            <a:pPr indent="-311150" lvl="0" marL="457200" rtl="0" algn="l">
              <a:spcBef>
                <a:spcPts val="0"/>
              </a:spcBef>
              <a:spcAft>
                <a:spcPts val="0"/>
              </a:spcAft>
              <a:buSzPts val="1300"/>
              <a:buChar char="●"/>
            </a:pPr>
            <a:r>
              <a:rPr lang="id"/>
              <a:t>Oleh karena itu, jika kita memaksakan menuliskan hal tersebut di teks paragraf misal, secara otomatis halaman HTML akan error / rusak / tidak sesuai dengan yang kita mau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Reserved Characters</a:t>
            </a:r>
            <a:endParaRPr/>
          </a:p>
        </p:txBody>
      </p:sp>
      <p:pic>
        <p:nvPicPr>
          <p:cNvPr id="523" name="Google Shape;523;p83"/>
          <p:cNvPicPr preferRelativeResize="0"/>
          <p:nvPr/>
        </p:nvPicPr>
        <p:blipFill>
          <a:blip r:embed="rId3">
            <a:alphaModFix/>
          </a:blip>
          <a:stretch>
            <a:fillRect/>
          </a:stretch>
        </p:blipFill>
        <p:spPr>
          <a:xfrm>
            <a:off x="152400" y="2006250"/>
            <a:ext cx="8839202" cy="258421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Entities</a:t>
            </a:r>
            <a:endParaRPr/>
          </a:p>
        </p:txBody>
      </p:sp>
      <p:sp>
        <p:nvSpPr>
          <p:cNvPr id="529" name="Google Shape;529;p8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Karakter yang sudah dipesan di HTML, dinamakan HTML Entity</a:t>
            </a:r>
            <a:endParaRPr/>
          </a:p>
          <a:p>
            <a:pPr indent="-311150" lvl="0" marL="457200" rtl="0" algn="l">
              <a:spcBef>
                <a:spcPts val="0"/>
              </a:spcBef>
              <a:spcAft>
                <a:spcPts val="0"/>
              </a:spcAft>
              <a:buSzPts val="1300"/>
              <a:buChar char="●"/>
            </a:pPr>
            <a:r>
              <a:rPr lang="id"/>
              <a:t>Ada banyak sekali HTML Entity, dan direkomendasikan untuk menggunakan simbol Entity nya, ketika kita ingin menggunakan karakter tersebut</a:t>
            </a:r>
            <a:endParaRPr/>
          </a:p>
          <a:p>
            <a:pPr indent="-311150" lvl="0" marL="457200" rtl="0" algn="l">
              <a:spcBef>
                <a:spcPts val="0"/>
              </a:spcBef>
              <a:spcAft>
                <a:spcPts val="0"/>
              </a:spcAft>
              <a:buSzPts val="1300"/>
              <a:buChar char="●"/>
            </a:pPr>
            <a:r>
              <a:rPr lang="id"/>
              <a:t>Tapi sebenarnya tidak wajib, kita tetap bisa menggunakan karakter asli, namun lebih aman jika menggunakan simbol Entity nya</a:t>
            </a:r>
            <a:endParaRPr/>
          </a:p>
          <a:p>
            <a:pPr indent="-311150" lvl="0" marL="457200" rtl="0" algn="l">
              <a:spcBef>
                <a:spcPts val="0"/>
              </a:spcBef>
              <a:spcAft>
                <a:spcPts val="0"/>
              </a:spcAft>
              <a:buSzPts val="1300"/>
              <a:buChar char="●"/>
            </a:pPr>
            <a:r>
              <a:rPr lang="id"/>
              <a:t>Kita bisa lihat seluruh daftar HTML Entity di :</a:t>
            </a:r>
            <a:endParaRPr/>
          </a:p>
          <a:p>
            <a:pPr indent="-311150" lvl="0" marL="457200" rtl="0" algn="l">
              <a:spcBef>
                <a:spcPts val="0"/>
              </a:spcBef>
              <a:spcAft>
                <a:spcPts val="0"/>
              </a:spcAft>
              <a:buSzPts val="1300"/>
              <a:buChar char="●"/>
            </a:pPr>
            <a:r>
              <a:rPr lang="id" u="sng">
                <a:solidFill>
                  <a:schemeClr val="hlink"/>
                </a:solidFill>
                <a:hlinkClick r:id="rId3"/>
              </a:rPr>
              <a:t>https://oinam.github.io/entities/</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https://html.spec.whatwg.org/multipage/named-characters.html</a:t>
            </a:r>
            <a:r>
              <a:rPr lang="id"/>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Entities</a:t>
            </a:r>
            <a:endParaRPr/>
          </a:p>
        </p:txBody>
      </p:sp>
      <p:pic>
        <p:nvPicPr>
          <p:cNvPr id="535" name="Google Shape;535;p85"/>
          <p:cNvPicPr preferRelativeResize="0"/>
          <p:nvPr/>
        </p:nvPicPr>
        <p:blipFill>
          <a:blip r:embed="rId3">
            <a:alphaModFix/>
          </a:blip>
          <a:stretch>
            <a:fillRect/>
          </a:stretch>
        </p:blipFill>
        <p:spPr>
          <a:xfrm>
            <a:off x="152400" y="2006250"/>
            <a:ext cx="8839201" cy="29578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Break Line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Break Line</a:t>
            </a:r>
            <a:endParaRPr/>
          </a:p>
        </p:txBody>
      </p:sp>
      <p:sp>
        <p:nvSpPr>
          <p:cNvPr id="546" name="Google Shape;546;p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dibahas di materi </a:t>
            </a:r>
            <a:r>
              <a:rPr lang="id"/>
              <a:t>Paragraph</a:t>
            </a:r>
            <a:r>
              <a:rPr lang="id"/>
              <a:t>, enter di dalam tulisan tidak akan dianggap enter oleh HTML, jika kita ingin membuat enter, disarankan membuat paragraf terpisah</a:t>
            </a:r>
            <a:endParaRPr/>
          </a:p>
          <a:p>
            <a:pPr indent="-311150" lvl="0" marL="457200" rtl="0" algn="l">
              <a:spcBef>
                <a:spcPts val="0"/>
              </a:spcBef>
              <a:spcAft>
                <a:spcPts val="0"/>
              </a:spcAft>
              <a:buSzPts val="1300"/>
              <a:buChar char="●"/>
            </a:pPr>
            <a:r>
              <a:rPr lang="id"/>
              <a:t>Namun jika kita benar-benar ingin membuat enter di dalam paragraf, kita bisa menggunakan tag br</a:t>
            </a:r>
            <a:endParaRPr/>
          </a:p>
          <a:p>
            <a:pPr indent="-311150" lvl="0" marL="457200" rtl="0" algn="l">
              <a:spcBef>
                <a:spcPts val="0"/>
              </a:spcBef>
              <a:spcAft>
                <a:spcPts val="0"/>
              </a:spcAft>
              <a:buSzPts val="1300"/>
              <a:buChar char="●"/>
            </a:pPr>
            <a:r>
              <a:rPr lang="id"/>
              <a:t>Tag br adalah void element, jadi tidak memiliki konten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Break Line</a:t>
            </a:r>
            <a:endParaRPr/>
          </a:p>
        </p:txBody>
      </p:sp>
      <p:pic>
        <p:nvPicPr>
          <p:cNvPr id="552" name="Google Shape;552;p88"/>
          <p:cNvPicPr preferRelativeResize="0"/>
          <p:nvPr/>
        </p:nvPicPr>
        <p:blipFill>
          <a:blip r:embed="rId3">
            <a:alphaModFix/>
          </a:blip>
          <a:stretch>
            <a:fillRect/>
          </a:stretch>
        </p:blipFill>
        <p:spPr>
          <a:xfrm>
            <a:off x="152400" y="2006250"/>
            <a:ext cx="7596736"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Horizontal Rule</a:t>
            </a:r>
            <a:endParaRPr/>
          </a:p>
        </p:txBody>
      </p:sp>
      <p:sp>
        <p:nvSpPr>
          <p:cNvPr id="558" name="Google Shape;558;p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HTML, kita juga bisa membuat enter dengan garis horizontal (dari kiri ke kanan) sebagai pemisah</a:t>
            </a:r>
            <a:endParaRPr/>
          </a:p>
          <a:p>
            <a:pPr indent="-311150" lvl="0" marL="457200" rtl="0" algn="l">
              <a:spcBef>
                <a:spcPts val="0"/>
              </a:spcBef>
              <a:spcAft>
                <a:spcPts val="0"/>
              </a:spcAft>
              <a:buSzPts val="1300"/>
              <a:buChar char="●"/>
            </a:pPr>
            <a:r>
              <a:rPr lang="id"/>
              <a:t>Untuk melakukannya, kita bisa menggunakan tag hr</a:t>
            </a:r>
            <a:endParaRPr/>
          </a:p>
          <a:p>
            <a:pPr indent="-311150" lvl="0" marL="457200" rtl="0" algn="l">
              <a:spcBef>
                <a:spcPts val="0"/>
              </a:spcBef>
              <a:spcAft>
                <a:spcPts val="0"/>
              </a:spcAft>
              <a:buSzPts val="1300"/>
              <a:buChar char="●"/>
            </a:pPr>
            <a:r>
              <a:rPr lang="id"/>
              <a:t>Tag hr juga merupakan void element, jadi tidak memiliki konten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Horizontal Rule</a:t>
            </a:r>
            <a:endParaRPr/>
          </a:p>
        </p:txBody>
      </p:sp>
      <p:pic>
        <p:nvPicPr>
          <p:cNvPr id="564" name="Google Shape;564;p90"/>
          <p:cNvPicPr preferRelativeResize="0"/>
          <p:nvPr/>
        </p:nvPicPr>
        <p:blipFill>
          <a:blip r:embed="rId3">
            <a:alphaModFix/>
          </a:blip>
          <a:stretch>
            <a:fillRect/>
          </a:stretch>
        </p:blipFill>
        <p:spPr>
          <a:xfrm>
            <a:off x="152400" y="2006250"/>
            <a:ext cx="6786502" cy="2984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Style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CSS</a:t>
            </a:r>
            <a:endParaRPr/>
          </a:p>
        </p:txBody>
      </p:sp>
      <p:sp>
        <p:nvSpPr>
          <p:cNvPr id="575" name="Google Shape;575;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bisa membuat tulisan, pertanyaannya, bagaimana jika kita ingin mengubah font, ukurannya, dan warnanya</a:t>
            </a:r>
            <a:endParaRPr/>
          </a:p>
          <a:p>
            <a:pPr indent="-311150" lvl="0" marL="457200" rtl="0" algn="l">
              <a:spcBef>
                <a:spcPts val="0"/>
              </a:spcBef>
              <a:spcAft>
                <a:spcPts val="0"/>
              </a:spcAft>
              <a:buSzPts val="1300"/>
              <a:buChar char="●"/>
            </a:pPr>
            <a:r>
              <a:rPr lang="id"/>
              <a:t>Untuk melakukan itu, sebenarnya kita perlu belajar CSS terlebih dahulu</a:t>
            </a:r>
            <a:endParaRPr/>
          </a:p>
          <a:p>
            <a:pPr indent="-311150" lvl="0" marL="457200" rtl="0" algn="l">
              <a:spcBef>
                <a:spcPts val="0"/>
              </a:spcBef>
              <a:spcAft>
                <a:spcPts val="0"/>
              </a:spcAft>
              <a:buSzPts val="1300"/>
              <a:buChar char="●"/>
            </a:pPr>
            <a:r>
              <a:rPr lang="id"/>
              <a:t>Namun pada kelas ini, kita akan bahas sekilas cara menggunakan CSS yang sederhana, walaupun pada kenyataanya nanti ketika kita membuat web, lebih disarankan tidak mempraktekan materi ini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Style Attribute</a:t>
            </a:r>
            <a:endParaRPr/>
          </a:p>
        </p:txBody>
      </p:sp>
      <p:sp>
        <p:nvSpPr>
          <p:cNvPr id="581" name="Google Shape;581;p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tag di HTML memiliki atribut style, dimana kita bisa menambahkan informasi CSS, yaitu untuk mengubah gaya isi element-nya</a:t>
            </a:r>
            <a:endParaRPr/>
          </a:p>
          <a:p>
            <a:pPr indent="-311150" lvl="0" marL="457200" rtl="0" algn="l">
              <a:spcBef>
                <a:spcPts val="0"/>
              </a:spcBef>
              <a:spcAft>
                <a:spcPts val="0"/>
              </a:spcAft>
              <a:buSzPts val="1300"/>
              <a:buChar char="●"/>
            </a:pPr>
            <a:r>
              <a:rPr lang="id"/>
              <a:t>Style attribute berisikan key:value CSS, jika lebih dari satu, maka gunakan ; (titik koma) sebagai pemisah, misal :</a:t>
            </a:r>
            <a:br>
              <a:rPr lang="id"/>
            </a:br>
            <a:r>
              <a:rPr lang="id"/>
              <a:t>&lt;namatag style=”property:value”&gt;</a:t>
            </a:r>
            <a:br>
              <a:rPr lang="id"/>
            </a:br>
            <a:r>
              <a:rPr lang="id"/>
              <a:t>&lt;namatag style=”property:value; property2:value2”&gt;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CSS</a:t>
            </a:r>
            <a:endParaRPr/>
          </a:p>
        </p:txBody>
      </p:sp>
      <p:sp>
        <p:nvSpPr>
          <p:cNvPr id="587" name="Google Shape;587;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Berikut adalah contoh css atribut yang bisa kita gunakan, lebih lanjutnya akan kita bahas di kelas CSS</a:t>
            </a:r>
            <a:endParaRPr/>
          </a:p>
          <a:p>
            <a:pPr indent="-311150" lvl="0" marL="457200" rtl="0" algn="l">
              <a:spcBef>
                <a:spcPts val="0"/>
              </a:spcBef>
              <a:spcAft>
                <a:spcPts val="0"/>
              </a:spcAft>
              <a:buSzPts val="1300"/>
              <a:buChar char="●"/>
            </a:pPr>
            <a:r>
              <a:rPr lang="id"/>
              <a:t>background-color : untuk mengubah warna latar belakang</a:t>
            </a:r>
            <a:endParaRPr/>
          </a:p>
          <a:p>
            <a:pPr indent="-311150" lvl="0" marL="457200" rtl="0" algn="l">
              <a:spcBef>
                <a:spcPts val="0"/>
              </a:spcBef>
              <a:spcAft>
                <a:spcPts val="0"/>
              </a:spcAft>
              <a:buSzPts val="1300"/>
              <a:buChar char="●"/>
            </a:pPr>
            <a:r>
              <a:rPr lang="id"/>
              <a:t>color : untuk mengubah warna font</a:t>
            </a:r>
            <a:endParaRPr/>
          </a:p>
          <a:p>
            <a:pPr indent="-311150" lvl="0" marL="457200" rtl="0" algn="l">
              <a:spcBef>
                <a:spcPts val="0"/>
              </a:spcBef>
              <a:spcAft>
                <a:spcPts val="0"/>
              </a:spcAft>
              <a:buSzPts val="1300"/>
              <a:buChar char="●"/>
            </a:pPr>
            <a:r>
              <a:rPr lang="id"/>
              <a:t>font-family : untuk mengubah jenis font</a:t>
            </a:r>
            <a:endParaRPr/>
          </a:p>
          <a:p>
            <a:pPr indent="-311150" lvl="0" marL="457200" rtl="0" algn="l">
              <a:spcBef>
                <a:spcPts val="0"/>
              </a:spcBef>
              <a:spcAft>
                <a:spcPts val="0"/>
              </a:spcAft>
              <a:buSzPts val="1300"/>
              <a:buChar char="●"/>
            </a:pPr>
            <a:r>
              <a:rPr lang="id"/>
              <a:t>font-size : untuk mengubah ukuran text</a:t>
            </a:r>
            <a:endParaRPr/>
          </a:p>
          <a:p>
            <a:pPr indent="-311150" lvl="0" marL="457200" rtl="0" algn="l">
              <a:spcBef>
                <a:spcPts val="0"/>
              </a:spcBef>
              <a:spcAft>
                <a:spcPts val="0"/>
              </a:spcAft>
              <a:buSzPts val="1300"/>
              <a:buChar char="●"/>
            </a:pPr>
            <a:r>
              <a:rPr lang="id"/>
              <a:t>text-align : untuk mengubah rata tulisan secara horizontal, bisa left (kiri), right (kanan), center (tengah), justify (kiri dan kanan)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Web?</a:t>
            </a:r>
            <a:endParaRPr/>
          </a:p>
        </p:txBody>
      </p:sp>
      <p:sp>
        <p:nvSpPr>
          <p:cNvPr id="226" name="Google Shape;226;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Style</a:t>
            </a:r>
            <a:endParaRPr/>
          </a:p>
        </p:txBody>
      </p:sp>
      <p:pic>
        <p:nvPicPr>
          <p:cNvPr id="593" name="Google Shape;593;p95"/>
          <p:cNvPicPr preferRelativeResize="0"/>
          <p:nvPr/>
        </p:nvPicPr>
        <p:blipFill>
          <a:blip r:embed="rId3">
            <a:alphaModFix/>
          </a:blip>
          <a:stretch>
            <a:fillRect/>
          </a:stretch>
        </p:blipFill>
        <p:spPr>
          <a:xfrm>
            <a:off x="152400" y="2006250"/>
            <a:ext cx="6823917"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Formatting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endParaRPr/>
          </a:p>
        </p:txBody>
      </p:sp>
      <p:sp>
        <p:nvSpPr>
          <p:cNvPr id="604" name="Google Shape;604;p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aplikasi pengolahan text seperti Microsoft Word, kita bisa mengubah format tulisan menjadi tebal atau miring misal</a:t>
            </a:r>
            <a:endParaRPr/>
          </a:p>
          <a:p>
            <a:pPr indent="-311150" lvl="0" marL="457200" rtl="0" algn="l">
              <a:spcBef>
                <a:spcPts val="0"/>
              </a:spcBef>
              <a:spcAft>
                <a:spcPts val="0"/>
              </a:spcAft>
              <a:buSzPts val="1300"/>
              <a:buChar char="●"/>
            </a:pPr>
            <a:r>
              <a:rPr lang="id"/>
              <a:t>Begitu juga di HTML, kita bisa menambah formating di text yang ingin kita tampilkan menggunakan tag sesuai dengan format yang kita mau</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r>
              <a:rPr lang="id"/>
              <a:t> Tag</a:t>
            </a:r>
            <a:endParaRPr/>
          </a:p>
        </p:txBody>
      </p:sp>
      <p:sp>
        <p:nvSpPr>
          <p:cNvPr id="610" name="Google Shape;610;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&lt;b&gt;, &lt;strong&gt; untuk bold / tebal</a:t>
            </a:r>
            <a:endParaRPr/>
          </a:p>
          <a:p>
            <a:pPr indent="-311150" lvl="0" marL="457200" rtl="0" algn="l">
              <a:spcBef>
                <a:spcPts val="0"/>
              </a:spcBef>
              <a:spcAft>
                <a:spcPts val="0"/>
              </a:spcAft>
              <a:buSzPts val="1300"/>
              <a:buChar char="●"/>
            </a:pPr>
            <a:r>
              <a:rPr lang="id"/>
              <a:t>&lt;i&gt;, &lt;em&gt; untuk italic / miring</a:t>
            </a:r>
            <a:endParaRPr/>
          </a:p>
          <a:p>
            <a:pPr indent="-311150" lvl="0" marL="457200" rtl="0" algn="l">
              <a:spcBef>
                <a:spcPts val="0"/>
              </a:spcBef>
              <a:spcAft>
                <a:spcPts val="0"/>
              </a:spcAft>
              <a:buSzPts val="1300"/>
              <a:buChar char="●"/>
            </a:pPr>
            <a:r>
              <a:rPr lang="id"/>
              <a:t>&lt;small&gt; untuk text kecil</a:t>
            </a:r>
            <a:endParaRPr/>
          </a:p>
          <a:p>
            <a:pPr indent="-311150" lvl="0" marL="457200" rtl="0" algn="l">
              <a:spcBef>
                <a:spcPts val="0"/>
              </a:spcBef>
              <a:spcAft>
                <a:spcPts val="0"/>
              </a:spcAft>
              <a:buSzPts val="1300"/>
              <a:buChar char="●"/>
            </a:pPr>
            <a:r>
              <a:rPr lang="id"/>
              <a:t>&lt;del&gt; untuk text dicoret</a:t>
            </a:r>
            <a:endParaRPr/>
          </a:p>
          <a:p>
            <a:pPr indent="-311150" lvl="0" marL="457200" rtl="0" algn="l">
              <a:spcBef>
                <a:spcPts val="0"/>
              </a:spcBef>
              <a:spcAft>
                <a:spcPts val="0"/>
              </a:spcAft>
              <a:buSzPts val="1300"/>
              <a:buChar char="●"/>
            </a:pPr>
            <a:r>
              <a:rPr lang="id"/>
              <a:t>&lt;ins&gt; untuk text dengan garis bawah</a:t>
            </a:r>
            <a:endParaRPr/>
          </a:p>
          <a:p>
            <a:pPr indent="-311150" lvl="0" marL="457200" rtl="0" algn="l">
              <a:spcBef>
                <a:spcPts val="0"/>
              </a:spcBef>
              <a:spcAft>
                <a:spcPts val="0"/>
              </a:spcAft>
              <a:buSzPts val="1300"/>
              <a:buChar char="●"/>
            </a:pPr>
            <a:r>
              <a:rPr lang="id"/>
              <a:t>&lt;sub&gt; untuk subscript text</a:t>
            </a:r>
            <a:endParaRPr/>
          </a:p>
          <a:p>
            <a:pPr indent="-311150" lvl="0" marL="457200" rtl="0" algn="l">
              <a:spcBef>
                <a:spcPts val="0"/>
              </a:spcBef>
              <a:spcAft>
                <a:spcPts val="0"/>
              </a:spcAft>
              <a:buSzPts val="1300"/>
              <a:buChar char="●"/>
            </a:pPr>
            <a:r>
              <a:rPr lang="id"/>
              <a:t>&lt;sup&gt; untuk superscript text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Formatting Tag</a:t>
            </a:r>
            <a:endParaRPr/>
          </a:p>
        </p:txBody>
      </p:sp>
      <p:pic>
        <p:nvPicPr>
          <p:cNvPr id="616" name="Google Shape;616;p99"/>
          <p:cNvPicPr preferRelativeResize="0"/>
          <p:nvPr/>
        </p:nvPicPr>
        <p:blipFill>
          <a:blip r:embed="rId3">
            <a:alphaModFix/>
          </a:blip>
          <a:stretch>
            <a:fillRect/>
          </a:stretch>
        </p:blipFill>
        <p:spPr>
          <a:xfrm>
            <a:off x="152400" y="2006250"/>
            <a:ext cx="8363691"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Comment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Comment</a:t>
            </a:r>
            <a:endParaRPr/>
          </a:p>
        </p:txBody>
      </p:sp>
      <p:sp>
        <p:nvSpPr>
          <p:cNvPr id="627" name="Google Shape;627;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Comment / komentar adalah informasi tambahan di HTML, yang tidak akan ditampilkan di halaman Web</a:t>
            </a:r>
            <a:endParaRPr/>
          </a:p>
          <a:p>
            <a:pPr indent="-311150" lvl="0" marL="457200" rtl="0" algn="l">
              <a:spcBef>
                <a:spcPts val="0"/>
              </a:spcBef>
              <a:spcAft>
                <a:spcPts val="0"/>
              </a:spcAft>
              <a:buSzPts val="1300"/>
              <a:buChar char="●"/>
            </a:pPr>
            <a:r>
              <a:rPr lang="id"/>
              <a:t>Komentar biasanya digunakan untuk menambahkan informasi tambahan untuk pengembang Web, jadi bukan tujuan untuk ditampilkan di halaman Web</a:t>
            </a:r>
            <a:endParaRPr/>
          </a:p>
          <a:p>
            <a:pPr indent="-311150" lvl="0" marL="457200" rtl="0" algn="l">
              <a:spcBef>
                <a:spcPts val="0"/>
              </a:spcBef>
              <a:spcAft>
                <a:spcPts val="0"/>
              </a:spcAft>
              <a:buSzPts val="1300"/>
              <a:buChar char="●"/>
            </a:pPr>
            <a:r>
              <a:rPr lang="id"/>
              <a:t>Untuk membuat komentar, kita bisa menggunakan </a:t>
            </a:r>
            <a:br>
              <a:rPr lang="id"/>
            </a:br>
            <a:r>
              <a:rPr lang="id"/>
              <a:t>&lt;!-- isi komentar --&gt;</a:t>
            </a:r>
            <a:endParaRPr/>
          </a:p>
          <a:p>
            <a:pPr indent="-311150" lvl="0" marL="457200" rtl="0" algn="l">
              <a:spcBef>
                <a:spcPts val="0"/>
              </a:spcBef>
              <a:spcAft>
                <a:spcPts val="0"/>
              </a:spcAft>
              <a:buSzPts val="1300"/>
              <a:buChar char="●"/>
            </a:pPr>
            <a:r>
              <a:rPr lang="id"/>
              <a:t>Semua yang ada di isi komentar tidak akan ditampilkan, termasuk tag HTML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633" name="Google Shape;633;p102"/>
          <p:cNvPicPr preferRelativeResize="0"/>
          <p:nvPr/>
        </p:nvPicPr>
        <p:blipFill>
          <a:blip r:embed="rId3">
            <a:alphaModFix/>
          </a:blip>
          <a:stretch>
            <a:fillRect/>
          </a:stretch>
        </p:blipFill>
        <p:spPr>
          <a:xfrm>
            <a:off x="152400" y="2006250"/>
            <a:ext cx="8839201" cy="259214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Color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a:t>
            </a:r>
            <a:endParaRPr/>
          </a:p>
        </p:txBody>
      </p:sp>
      <p:sp>
        <p:nvSpPr>
          <p:cNvPr id="644" name="Google Shape;644;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mendukung format penulisan warna tidak hanya dengan nama warna nya (red, blue, green), namun juga dengan format penulisan seperti HEX, RGB, HSL dan lain-lain</a:t>
            </a:r>
            <a:endParaRPr/>
          </a:p>
          <a:p>
            <a:pPr indent="-311150" lvl="0" marL="457200" rtl="0" algn="l">
              <a:spcBef>
                <a:spcPts val="0"/>
              </a:spcBef>
              <a:spcAft>
                <a:spcPts val="0"/>
              </a:spcAft>
              <a:buSzPts val="1300"/>
              <a:buChar char="●"/>
            </a:pPr>
            <a:r>
              <a:rPr lang="id"/>
              <a:t>Dengan begitu, penulisan warna jadi lebih akurat dibandingkan hanya dengan nama warna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Internet</a:t>
            </a:r>
            <a:endParaRPr/>
          </a:p>
        </p:txBody>
      </p:sp>
      <p:sp>
        <p:nvSpPr>
          <p:cNvPr id="232" name="Google Shape;232;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233" name="Google Shape;233;p33"/>
          <p:cNvPicPr preferRelativeResize="0"/>
          <p:nvPr/>
        </p:nvPicPr>
        <p:blipFill>
          <a:blip r:embed="rId3">
            <a:alphaModFix/>
          </a:blip>
          <a:stretch>
            <a:fillRect/>
          </a:stretch>
        </p:blipFill>
        <p:spPr>
          <a:xfrm>
            <a:off x="2020800" y="3183825"/>
            <a:ext cx="5102403" cy="17938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 Picker</a:t>
            </a:r>
            <a:endParaRPr/>
          </a:p>
        </p:txBody>
      </p:sp>
      <p:sp>
        <p:nvSpPr>
          <p:cNvPr id="650" name="Google Shape;650;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website yang bisa kita gunakan untuk memilih warna adalah : </a:t>
            </a:r>
            <a:br>
              <a:rPr lang="id"/>
            </a:br>
            <a:r>
              <a:rPr lang="id" u="sng">
                <a:solidFill>
                  <a:schemeClr val="hlink"/>
                </a:solidFill>
                <a:hlinkClick r:id="rId3"/>
              </a:rPr>
              <a:t>https://colorpicker.me/</a:t>
            </a:r>
            <a:r>
              <a:rPr lang="id"/>
              <a:t> </a:t>
            </a:r>
            <a:endParaRPr/>
          </a:p>
          <a:p>
            <a:pPr indent="-311150" lvl="0" marL="457200" rtl="0" algn="l">
              <a:spcBef>
                <a:spcPts val="0"/>
              </a:spcBef>
              <a:spcAft>
                <a:spcPts val="0"/>
              </a:spcAft>
              <a:buSzPts val="1300"/>
              <a:buChar char="●"/>
            </a:pPr>
            <a:r>
              <a:rPr lang="id"/>
              <a:t>Disana kita bisa mencari warna yang kita mau, dan menyalin kode Hex untuk warna tersebut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Code : Color</a:t>
            </a:r>
            <a:endParaRPr/>
          </a:p>
        </p:txBody>
      </p:sp>
      <p:pic>
        <p:nvPicPr>
          <p:cNvPr id="656" name="Google Shape;656;p106"/>
          <p:cNvPicPr preferRelativeResize="0"/>
          <p:nvPr/>
        </p:nvPicPr>
        <p:blipFill>
          <a:blip r:embed="rId3">
            <a:alphaModFix/>
          </a:blip>
          <a:stretch>
            <a:fillRect/>
          </a:stretch>
        </p:blipFill>
        <p:spPr>
          <a:xfrm>
            <a:off x="152400" y="2006250"/>
            <a:ext cx="8839201" cy="25488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List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Unordered List</a:t>
            </a:r>
            <a:endParaRPr/>
          </a:p>
        </p:txBody>
      </p:sp>
      <p:sp>
        <p:nvSpPr>
          <p:cNvPr id="667" name="Google Shape;667;p1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daftar tulisan, kita bisa menggunakan tag ul di HTML</a:t>
            </a:r>
            <a:endParaRPr/>
          </a:p>
          <a:p>
            <a:pPr indent="-311150" lvl="0" marL="457200" rtl="0" algn="l">
              <a:spcBef>
                <a:spcPts val="0"/>
              </a:spcBef>
              <a:spcAft>
                <a:spcPts val="0"/>
              </a:spcAft>
              <a:buSzPts val="1300"/>
              <a:buChar char="●"/>
            </a:pPr>
            <a:r>
              <a:rPr lang="id"/>
              <a:t>Tiap daftar isi nya, kita bisa menggunakan tag li</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Unordered List</a:t>
            </a:r>
            <a:endParaRPr/>
          </a:p>
        </p:txBody>
      </p:sp>
      <p:pic>
        <p:nvPicPr>
          <p:cNvPr id="673" name="Google Shape;673;p109"/>
          <p:cNvPicPr preferRelativeResize="0"/>
          <p:nvPr/>
        </p:nvPicPr>
        <p:blipFill>
          <a:blip r:embed="rId3">
            <a:alphaModFix/>
          </a:blip>
          <a:stretch>
            <a:fillRect/>
          </a:stretch>
        </p:blipFill>
        <p:spPr>
          <a:xfrm>
            <a:off x="152400" y="2006250"/>
            <a:ext cx="7358802" cy="29848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a:t>
            </a:r>
            <a:endParaRPr/>
          </a:p>
        </p:txBody>
      </p:sp>
      <p:sp>
        <p:nvSpPr>
          <p:cNvPr id="679" name="Google Shape;679;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membuat daftar yang berurut (memiliki angka), kita bisa mengganti tag ul menjadi ol</a:t>
            </a:r>
            <a:endParaRPr/>
          </a:p>
          <a:p>
            <a:pPr indent="-311150" lvl="0" marL="457200" rtl="0" algn="l">
              <a:spcBef>
                <a:spcPts val="0"/>
              </a:spcBef>
              <a:spcAft>
                <a:spcPts val="0"/>
              </a:spcAft>
              <a:buSzPts val="1300"/>
              <a:buChar char="●"/>
            </a:pPr>
            <a:r>
              <a:rPr lang="id"/>
              <a:t>Untuk daftar isi nya tetap sama menggunakan tag li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a:t>
            </a:r>
            <a:endParaRPr/>
          </a:p>
        </p:txBody>
      </p:sp>
      <p:pic>
        <p:nvPicPr>
          <p:cNvPr id="685" name="Google Shape;685;p111"/>
          <p:cNvPicPr preferRelativeResize="0"/>
          <p:nvPr/>
        </p:nvPicPr>
        <p:blipFill>
          <a:blip r:embed="rId3">
            <a:alphaModFix/>
          </a:blip>
          <a:stretch>
            <a:fillRect/>
          </a:stretch>
        </p:blipFill>
        <p:spPr>
          <a:xfrm>
            <a:off x="152400" y="2006250"/>
            <a:ext cx="8839201" cy="290536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 Type</a:t>
            </a:r>
            <a:endParaRPr/>
          </a:p>
        </p:txBody>
      </p:sp>
      <p:sp>
        <p:nvSpPr>
          <p:cNvPr id="691" name="Google Shape;691;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ketika kita menggunakan daftar yang berurut (ol), kita bisa mengubah format daftar nya, defaultnya menggunakan angka (dimulai dari 1).</a:t>
            </a:r>
            <a:endParaRPr/>
          </a:p>
          <a:p>
            <a:pPr indent="-311150" lvl="0" marL="457200" rtl="0" algn="l">
              <a:spcBef>
                <a:spcPts val="0"/>
              </a:spcBef>
              <a:spcAft>
                <a:spcPts val="0"/>
              </a:spcAft>
              <a:buSzPts val="1300"/>
              <a:buChar char="●"/>
            </a:pPr>
            <a:r>
              <a:rPr lang="id"/>
              <a:t>Kita bisa menambahkan attribute type di ol dengan nilai :</a:t>
            </a:r>
            <a:endParaRPr/>
          </a:p>
          <a:p>
            <a:pPr indent="-311150" lvl="0" marL="457200" rtl="0" algn="l">
              <a:spcBef>
                <a:spcPts val="0"/>
              </a:spcBef>
              <a:spcAft>
                <a:spcPts val="0"/>
              </a:spcAft>
              <a:buSzPts val="1300"/>
              <a:buChar char="●"/>
            </a:pPr>
            <a:r>
              <a:rPr lang="id"/>
              <a:t>type=”1”, artinya daftar isi akan menggunakan angka (ini adalah defaultnya)</a:t>
            </a:r>
            <a:endParaRPr/>
          </a:p>
          <a:p>
            <a:pPr indent="-311150" lvl="0" marL="457200" rtl="0" algn="l">
              <a:spcBef>
                <a:spcPts val="0"/>
              </a:spcBef>
              <a:spcAft>
                <a:spcPts val="0"/>
              </a:spcAft>
              <a:buSzPts val="1300"/>
              <a:buChar char="●"/>
            </a:pPr>
            <a:r>
              <a:rPr lang="id"/>
              <a:t>type=”A”, artinya daftar isi akan menggunakan huruf kapital</a:t>
            </a:r>
            <a:endParaRPr/>
          </a:p>
          <a:p>
            <a:pPr indent="-311150" lvl="0" marL="457200" rtl="0" algn="l">
              <a:spcBef>
                <a:spcPts val="0"/>
              </a:spcBef>
              <a:spcAft>
                <a:spcPts val="0"/>
              </a:spcAft>
              <a:buSzPts val="1300"/>
              <a:buChar char="●"/>
            </a:pPr>
            <a:r>
              <a:rPr lang="id"/>
              <a:t>type=”a”, artinya daftar isi akan menggunakan huruf kecil</a:t>
            </a:r>
            <a:endParaRPr/>
          </a:p>
          <a:p>
            <a:pPr indent="-311150" lvl="0" marL="457200" rtl="0" algn="l">
              <a:spcBef>
                <a:spcPts val="0"/>
              </a:spcBef>
              <a:spcAft>
                <a:spcPts val="0"/>
              </a:spcAft>
              <a:buSzPts val="1300"/>
              <a:buChar char="●"/>
            </a:pPr>
            <a:r>
              <a:rPr lang="id"/>
              <a:t>type=”I”, artinya daftar isi akan menggunakan angka romawi kapital</a:t>
            </a:r>
            <a:endParaRPr/>
          </a:p>
          <a:p>
            <a:pPr indent="-311150" lvl="0" marL="457200" rtl="0" algn="l">
              <a:spcBef>
                <a:spcPts val="0"/>
              </a:spcBef>
              <a:spcAft>
                <a:spcPts val="0"/>
              </a:spcAft>
              <a:buSzPts val="1300"/>
              <a:buChar char="●"/>
            </a:pPr>
            <a:r>
              <a:rPr lang="id"/>
              <a:t>type=”i”, artinya daftar isi akan menggunakan angka romawi kecil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 Type</a:t>
            </a:r>
            <a:endParaRPr/>
          </a:p>
        </p:txBody>
      </p:sp>
      <p:pic>
        <p:nvPicPr>
          <p:cNvPr id="697" name="Google Shape;697;p113"/>
          <p:cNvPicPr preferRelativeResize="0"/>
          <p:nvPr/>
        </p:nvPicPr>
        <p:blipFill>
          <a:blip r:embed="rId3">
            <a:alphaModFix/>
          </a:blip>
          <a:stretch>
            <a:fillRect/>
          </a:stretch>
        </p:blipFill>
        <p:spPr>
          <a:xfrm>
            <a:off x="152400" y="2006250"/>
            <a:ext cx="8839200" cy="2644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Link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a:t>
            </a:r>
            <a:endParaRPr/>
          </a:p>
        </p:txBody>
      </p:sp>
      <p:sp>
        <p:nvSpPr>
          <p:cNvPr id="239" name="Google Shape;239;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Link</a:t>
            </a:r>
            <a:endParaRPr/>
          </a:p>
        </p:txBody>
      </p:sp>
      <p:sp>
        <p:nvSpPr>
          <p:cNvPr id="708" name="Google Shape;708;p1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biasanya kita akan membuat banyak sekali halaman HTML</a:t>
            </a:r>
            <a:endParaRPr/>
          </a:p>
          <a:p>
            <a:pPr indent="-311150" lvl="0" marL="457200" rtl="0" algn="l">
              <a:spcBef>
                <a:spcPts val="0"/>
              </a:spcBef>
              <a:spcAft>
                <a:spcPts val="0"/>
              </a:spcAft>
              <a:buSzPts val="1300"/>
              <a:buChar char="●"/>
            </a:pPr>
            <a:r>
              <a:rPr lang="id"/>
              <a:t>Untuk berpindah dari satu halaman ke halaman lain, kita biasanya jarang melakukannya secara manual dengan cara mengetikkannya di search bar Web Browser</a:t>
            </a:r>
            <a:endParaRPr/>
          </a:p>
          <a:p>
            <a:pPr indent="-311150" lvl="0" marL="457200" rtl="0" algn="l">
              <a:spcBef>
                <a:spcPts val="0"/>
              </a:spcBef>
              <a:spcAft>
                <a:spcPts val="0"/>
              </a:spcAft>
              <a:buSzPts val="1300"/>
              <a:buChar char="●"/>
            </a:pPr>
            <a:r>
              <a:rPr lang="id"/>
              <a:t>HTML memiliki fitur Link (Tautan), dimana kita bisa meng-klik Link tersebut, dan berpindah ke halaman HTML lain</a:t>
            </a:r>
            <a:endParaRPr/>
          </a:p>
          <a:p>
            <a:pPr indent="-311150" lvl="0" marL="457200" rtl="0" algn="l">
              <a:spcBef>
                <a:spcPts val="0"/>
              </a:spcBef>
              <a:spcAft>
                <a:spcPts val="0"/>
              </a:spcAft>
              <a:buSzPts val="1300"/>
              <a:buChar char="●"/>
            </a:pPr>
            <a:r>
              <a:rPr lang="id"/>
              <a:t>Link tidak harus dalam bentuk Text, Link juga bisa dalam bentuk Gambar misalnya (yang akan kita bahas di materi Image)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a:t>
            </a:r>
            <a:endParaRPr/>
          </a:p>
        </p:txBody>
      </p:sp>
      <p:sp>
        <p:nvSpPr>
          <p:cNvPr id="714" name="Google Shape;714;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Link di HTML, kita bisa menggunakan tag a</a:t>
            </a:r>
            <a:endParaRPr/>
          </a:p>
          <a:p>
            <a:pPr indent="-311150" lvl="0" marL="457200" rtl="0" algn="l">
              <a:spcBef>
                <a:spcPts val="0"/>
              </a:spcBef>
              <a:spcAft>
                <a:spcPts val="0"/>
              </a:spcAft>
              <a:buSzPts val="1300"/>
              <a:buChar char="●"/>
            </a:pPr>
            <a:r>
              <a:rPr lang="id"/>
              <a:t>Isi konten tag a adalah isi dari tampilan Link, bisa Text atau yang lainnya</a:t>
            </a:r>
            <a:endParaRPr/>
          </a:p>
          <a:p>
            <a:pPr indent="-311150" lvl="0" marL="457200" rtl="0" algn="l">
              <a:spcBef>
                <a:spcPts val="0"/>
              </a:spcBef>
              <a:spcAft>
                <a:spcPts val="0"/>
              </a:spcAft>
              <a:buSzPts val="1300"/>
              <a:buChar char="●"/>
            </a:pPr>
            <a:r>
              <a:rPr lang="id"/>
              <a:t>Tag a memiliki attribute href, yang berisi lokasi tujuan Link tersebut</a:t>
            </a:r>
            <a:endParaRPr/>
          </a:p>
          <a:p>
            <a:pPr indent="-311150" lvl="0" marL="457200" rtl="0" algn="l">
              <a:spcBef>
                <a:spcPts val="0"/>
              </a:spcBef>
              <a:spcAft>
                <a:spcPts val="0"/>
              </a:spcAft>
              <a:buSzPts val="1300"/>
              <a:buChar char="●"/>
            </a:pPr>
            <a:r>
              <a:rPr lang="id"/>
              <a:t>Tag a juga memiliki attribute target, yang digunakan sebagai target jendela Web Browser, kita bisa gunakan nilai :</a:t>
            </a:r>
            <a:br>
              <a:rPr lang="id"/>
            </a:br>
            <a:r>
              <a:rPr lang="id"/>
              <a:t>target=”_self”, artinya halaman akan ditampilkan di halaman yang sama, ini adalah bawaan default </a:t>
            </a:r>
            <a:br>
              <a:rPr lang="id"/>
            </a:br>
            <a:r>
              <a:rPr lang="id"/>
              <a:t>target=”_blank”, artinya halaman akan ditampilkan di jendela baru di Browser</a:t>
            </a:r>
            <a:endParaRPr/>
          </a:p>
          <a:p>
            <a:pPr indent="-311150" lvl="0" marL="457200" rtl="0" algn="l">
              <a:spcBef>
                <a:spcPts val="0"/>
              </a:spcBef>
              <a:spcAft>
                <a:spcPts val="0"/>
              </a:spcAft>
              <a:buSzPts val="1300"/>
              <a:buChar char="●"/>
            </a:pPr>
            <a:r>
              <a:rPr lang="id"/>
              <a:t>Tag a juga memiliki attribute title, untuk menuliskan judul yang keluar ketika mouse berada di atas Link tersebut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Link</a:t>
            </a:r>
            <a:endParaRPr/>
          </a:p>
        </p:txBody>
      </p:sp>
      <p:pic>
        <p:nvPicPr>
          <p:cNvPr id="720" name="Google Shape;720;p117"/>
          <p:cNvPicPr preferRelativeResize="0"/>
          <p:nvPr/>
        </p:nvPicPr>
        <p:blipFill>
          <a:blip r:embed="rId3">
            <a:alphaModFix/>
          </a:blip>
          <a:stretch>
            <a:fillRect/>
          </a:stretch>
        </p:blipFill>
        <p:spPr>
          <a:xfrm>
            <a:off x="152400" y="2006250"/>
            <a:ext cx="8839200" cy="28915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Absolute URL</a:t>
            </a:r>
            <a:endParaRPr/>
          </a:p>
        </p:txBody>
      </p:sp>
      <p:sp>
        <p:nvSpPr>
          <p:cNvPr id="726" name="Google Shape;726;p1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menulis halaman tujuan dari href di Link, kita bisa menggunakan absolute URL</a:t>
            </a:r>
            <a:endParaRPr/>
          </a:p>
          <a:p>
            <a:pPr indent="-311150" lvl="0" marL="457200" rtl="0" algn="l">
              <a:spcBef>
                <a:spcPts val="0"/>
              </a:spcBef>
              <a:spcAft>
                <a:spcPts val="0"/>
              </a:spcAft>
              <a:buSzPts val="1300"/>
              <a:buChar char="●"/>
            </a:pPr>
            <a:r>
              <a:rPr lang="id"/>
              <a:t>Absolute URL merupakan alamat lengkap sebuah tujuan Link</a:t>
            </a:r>
            <a:endParaRPr/>
          </a:p>
          <a:p>
            <a:pPr indent="-311150" lvl="0" marL="457200" rtl="0" algn="l">
              <a:spcBef>
                <a:spcPts val="0"/>
              </a:spcBef>
              <a:spcAft>
                <a:spcPts val="0"/>
              </a:spcAft>
              <a:buSzPts val="1300"/>
              <a:buChar char="●"/>
            </a:pPr>
            <a:r>
              <a:rPr lang="id"/>
              <a:t>Dalam absolute URL, kita wajib menuliskan seluruh detail domain dan halaman yang dituju, misal</a:t>
            </a:r>
            <a:endParaRPr/>
          </a:p>
          <a:p>
            <a:pPr indent="-311150" lvl="0" marL="457200" rtl="0" algn="l">
              <a:spcBef>
                <a:spcPts val="0"/>
              </a:spcBef>
              <a:spcAft>
                <a:spcPts val="0"/>
              </a:spcAft>
              <a:buSzPts val="1300"/>
              <a:buChar char="●"/>
            </a:pPr>
            <a:r>
              <a:rPr lang="id" u="sng">
                <a:solidFill>
                  <a:schemeClr val="hlink"/>
                </a:solidFill>
                <a:hlinkClick r:id="rId3"/>
              </a:rPr>
              <a:t>https://youtube.com/ProgrammerZamanNow</a:t>
            </a:r>
            <a:endParaRPr/>
          </a:p>
          <a:p>
            <a:pPr indent="-311150" lvl="0" marL="457200" rtl="0" algn="l">
              <a:spcBef>
                <a:spcPts val="0"/>
              </a:spcBef>
              <a:spcAft>
                <a:spcPts val="0"/>
              </a:spcAft>
              <a:buSzPts val="1300"/>
              <a:buChar char="●"/>
            </a:pPr>
            <a:r>
              <a:rPr lang="id" u="sng">
                <a:solidFill>
                  <a:schemeClr val="hlink"/>
                </a:solidFill>
                <a:hlinkClick r:id="rId4"/>
              </a:rPr>
              <a:t>https://facebook.com/ProgrammerZamanNow</a:t>
            </a:r>
            <a:endParaRPr/>
          </a:p>
          <a:p>
            <a:pPr indent="-311150" lvl="0" marL="457200" rtl="0" algn="l">
              <a:spcBef>
                <a:spcPts val="0"/>
              </a:spcBef>
              <a:spcAft>
                <a:spcPts val="0"/>
              </a:spcAft>
              <a:buSzPts val="1300"/>
              <a:buChar char="●"/>
            </a:pPr>
            <a:r>
              <a:rPr lang="id" u="sng">
                <a:solidFill>
                  <a:schemeClr val="hlink"/>
                </a:solidFill>
                <a:hlinkClick r:id="rId5"/>
              </a:rPr>
              <a:t>https://instagram.com/ProgrammerZamanNow</a:t>
            </a:r>
            <a:endParaRPr/>
          </a:p>
          <a:p>
            <a:pPr indent="-311150" lvl="0" marL="457200" rtl="0" algn="l">
              <a:spcBef>
                <a:spcPts val="0"/>
              </a:spcBef>
              <a:spcAft>
                <a:spcPts val="0"/>
              </a:spcAft>
              <a:buSzPts val="1300"/>
              <a:buChar char="●"/>
            </a:pPr>
            <a:r>
              <a:rPr lang="id"/>
              <a:t>Kelebihan menggunakan Absolute URL adalah, kita bisa membuat Link menuju domain yang berbeda dengan website yang kita buat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Relative URL</a:t>
            </a:r>
            <a:endParaRPr/>
          </a:p>
        </p:txBody>
      </p:sp>
      <p:sp>
        <p:nvSpPr>
          <p:cNvPr id="732" name="Google Shape;732;p1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Relative URL adalah lokasi href dimana tetap menggunakan domain website saat ini</a:t>
            </a:r>
            <a:endParaRPr/>
          </a:p>
          <a:p>
            <a:pPr indent="-311150" lvl="0" marL="457200" rtl="0" algn="l">
              <a:spcBef>
                <a:spcPts val="0"/>
              </a:spcBef>
              <a:spcAft>
                <a:spcPts val="0"/>
              </a:spcAft>
              <a:buSzPts val="1300"/>
              <a:buChar char="●"/>
            </a:pPr>
            <a:r>
              <a:rPr lang="id"/>
              <a:t>Relative URL memiliki dua format, bisa diawali dengan /, atau tidak diawali dengan /</a:t>
            </a:r>
            <a:endParaRPr/>
          </a:p>
          <a:p>
            <a:pPr indent="-311150" lvl="0" marL="457200" rtl="0" algn="l">
              <a:spcBef>
                <a:spcPts val="0"/>
              </a:spcBef>
              <a:spcAft>
                <a:spcPts val="0"/>
              </a:spcAft>
              <a:buSzPts val="1300"/>
              <a:buChar char="●"/>
            </a:pPr>
            <a:r>
              <a:rPr lang="id"/>
              <a:t>Misal sekarang kita berada di halaman </a:t>
            </a:r>
            <a:r>
              <a:rPr lang="id" u="sng">
                <a:solidFill>
                  <a:schemeClr val="hlink"/>
                </a:solidFill>
                <a:hlinkClick r:id="rId3"/>
              </a:rPr>
              <a:t>http://127.0.0.1/belajar-link/index.html</a:t>
            </a:r>
            <a:r>
              <a:rPr lang="id"/>
              <a:t> , lalu kita memiliki link sebagai berikut :</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4"/>
              </a:rPr>
              <a:t>http://127.0.0.1/belajar-link/hello.html</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5"/>
              </a:rPr>
              <a:t>http://127.0.0.1/hello.html</a:t>
            </a:r>
            <a:r>
              <a:rPr lang="id"/>
              <a:t> </a:t>
            </a:r>
            <a:endParaRPr/>
          </a:p>
          <a:p>
            <a:pPr indent="-311150" lvl="0" marL="457200" rtl="0" algn="l">
              <a:spcBef>
                <a:spcPts val="0"/>
              </a:spcBef>
              <a:spcAft>
                <a:spcPts val="0"/>
              </a:spcAft>
              <a:buSzPts val="1300"/>
              <a:buChar char="●"/>
            </a:pPr>
            <a:r>
              <a:rPr lang="id"/>
              <a:t>pzn/hello.html, artinya akan menuju ke </a:t>
            </a:r>
            <a:r>
              <a:rPr lang="id" u="sng">
                <a:solidFill>
                  <a:schemeClr val="hlink"/>
                </a:solidFill>
                <a:hlinkClick r:id="rId6"/>
              </a:rPr>
              <a:t>http://127.0.0.1/belajar-link/pzn/hello.html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Relative URL</a:t>
            </a:r>
            <a:endParaRPr/>
          </a:p>
        </p:txBody>
      </p:sp>
      <p:pic>
        <p:nvPicPr>
          <p:cNvPr id="738" name="Google Shape;738;p120"/>
          <p:cNvPicPr preferRelativeResize="0"/>
          <p:nvPr/>
        </p:nvPicPr>
        <p:blipFill>
          <a:blip r:embed="rId3">
            <a:alphaModFix/>
          </a:blip>
          <a:stretch>
            <a:fillRect/>
          </a:stretch>
        </p:blipFill>
        <p:spPr>
          <a:xfrm>
            <a:off x="152400" y="2006250"/>
            <a:ext cx="8839201" cy="279924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Bookmark</a:t>
            </a:r>
            <a:endParaRPr/>
          </a:p>
        </p:txBody>
      </p:sp>
      <p:sp>
        <p:nvSpPr>
          <p:cNvPr id="744" name="Google Shape;744;p1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halaman web yang sangat panjang, ada bagusnya kita menggunakan Bookmark</a:t>
            </a:r>
            <a:endParaRPr/>
          </a:p>
          <a:p>
            <a:pPr indent="-311150" lvl="0" marL="457200" rtl="0" algn="l">
              <a:spcBef>
                <a:spcPts val="0"/>
              </a:spcBef>
              <a:spcAft>
                <a:spcPts val="0"/>
              </a:spcAft>
              <a:buSzPts val="1300"/>
              <a:buChar char="●"/>
            </a:pPr>
            <a:r>
              <a:rPr lang="id"/>
              <a:t>Bookmark adalah link yang bisa digunakan untuk menampilkan HTML element dengan id tertentu</a:t>
            </a:r>
            <a:endParaRPr/>
          </a:p>
          <a:p>
            <a:pPr indent="-311150" lvl="0" marL="457200" rtl="0" algn="l">
              <a:spcBef>
                <a:spcPts val="0"/>
              </a:spcBef>
              <a:spcAft>
                <a:spcPts val="0"/>
              </a:spcAft>
              <a:buSzPts val="1300"/>
              <a:buChar char="●"/>
            </a:pPr>
            <a:r>
              <a:rPr lang="id"/>
              <a:t>Bookmark menggunakan # pada href, misal jika kita menggunakan index.html#eko, artinya ketika membuka halaman index.html, maka Web Browser akan otomatis menampilkan pada posisi HTML Element dengan id eko</a:t>
            </a:r>
            <a:endParaRPr/>
          </a:p>
          <a:p>
            <a:pPr indent="-311150" lvl="0" marL="457200" rtl="0" algn="l">
              <a:spcBef>
                <a:spcPts val="0"/>
              </a:spcBef>
              <a:spcAft>
                <a:spcPts val="0"/>
              </a:spcAft>
              <a:buSzPts val="1300"/>
              <a:buChar char="●"/>
            </a:pPr>
            <a:r>
              <a:rPr lang="id"/>
              <a:t>Jika kita ingin membuat link di halaman HTML itu sendiri, kita bisa langsung buat Link dengan href langsung berisi #bookmark nya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di Halaman Sendiri</a:t>
            </a:r>
            <a:endParaRPr/>
          </a:p>
        </p:txBody>
      </p:sp>
      <p:pic>
        <p:nvPicPr>
          <p:cNvPr id="750" name="Google Shape;750;p122"/>
          <p:cNvPicPr preferRelativeResize="0"/>
          <p:nvPr/>
        </p:nvPicPr>
        <p:blipFill>
          <a:blip r:embed="rId3">
            <a:alphaModFix/>
          </a:blip>
          <a:stretch>
            <a:fillRect/>
          </a:stretch>
        </p:blipFill>
        <p:spPr>
          <a:xfrm>
            <a:off x="152400" y="2006250"/>
            <a:ext cx="8839201" cy="294954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ke Halaman Lain</a:t>
            </a:r>
            <a:endParaRPr/>
          </a:p>
        </p:txBody>
      </p:sp>
      <p:pic>
        <p:nvPicPr>
          <p:cNvPr id="756" name="Google Shape;756;p123"/>
          <p:cNvPicPr preferRelativeResize="0"/>
          <p:nvPr/>
        </p:nvPicPr>
        <p:blipFill>
          <a:blip r:embed="rId3">
            <a:alphaModFix/>
          </a:blip>
          <a:stretch>
            <a:fillRect/>
          </a:stretch>
        </p:blipFill>
        <p:spPr>
          <a:xfrm>
            <a:off x="152400" y="2006250"/>
            <a:ext cx="7898684"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